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1" r:id="rId2"/>
  </p:sldMasterIdLst>
  <p:notesMasterIdLst>
    <p:notesMasterId r:id="rId20"/>
  </p:notesMasterIdLst>
  <p:sldIdLst>
    <p:sldId id="2147470050" r:id="rId3"/>
    <p:sldId id="2147469825" r:id="rId4"/>
    <p:sldId id="2147469786" r:id="rId5"/>
    <p:sldId id="256" r:id="rId6"/>
    <p:sldId id="2147470066" r:id="rId7"/>
    <p:sldId id="2147470067" r:id="rId8"/>
    <p:sldId id="2147470061" r:id="rId9"/>
    <p:sldId id="2147470070" r:id="rId10"/>
    <p:sldId id="2147470072" r:id="rId11"/>
    <p:sldId id="2147470069" r:id="rId12"/>
    <p:sldId id="290" r:id="rId13"/>
    <p:sldId id="259" r:id="rId14"/>
    <p:sldId id="292" r:id="rId15"/>
    <p:sldId id="2147470064" r:id="rId16"/>
    <p:sldId id="2147470073" r:id="rId17"/>
    <p:sldId id="2147470065" r:id="rId18"/>
    <p:sldId id="2147470058" r:id="rId19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D6E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7063565-02C6-46A7-9471-28B934B19A84}" v="1" dt="2026-08-05T15:26:41.75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398" autoAdjust="0"/>
    <p:restoredTop sz="94610"/>
  </p:normalViewPr>
  <p:slideViewPr>
    <p:cSldViewPr snapToGrid="0" snapToObjects="1">
      <p:cViewPr varScale="1">
        <p:scale>
          <a:sx n="94" d="100"/>
          <a:sy n="94" d="100"/>
        </p:scale>
        <p:origin x="34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microsoft.com/office/2015/10/relationships/revisionInfo" Target="revisionInfo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mila Astorga" userId="78e4458f-0e47-46a1-ad69-ddb8edba741e" providerId="ADAL" clId="{8FB96943-7764-43DB-ABD4-CF4DCA85A64F}"/>
    <pc:docChg chg="modSld">
      <pc:chgData name="Camila Astorga" userId="78e4458f-0e47-46a1-ad69-ddb8edba741e" providerId="ADAL" clId="{8FB96943-7764-43DB-ABD4-CF4DCA85A64F}" dt="2026-08-05T15:26:41.750" v="0"/>
      <pc:docMkLst>
        <pc:docMk/>
      </pc:docMkLst>
      <pc:sldChg chg="modSp">
        <pc:chgData name="Camila Astorga" userId="78e4458f-0e47-46a1-ad69-ddb8edba741e" providerId="ADAL" clId="{8FB96943-7764-43DB-ABD4-CF4DCA85A64F}" dt="2026-08-05T15:26:41.750" v="0"/>
        <pc:sldMkLst>
          <pc:docMk/>
          <pc:sldMk cId="3835019238" sldId="2147470050"/>
        </pc:sldMkLst>
        <pc:spChg chg="mod">
          <ac:chgData name="Camila Astorga" userId="78e4458f-0e47-46a1-ad69-ddb8edba741e" providerId="ADAL" clId="{8FB96943-7764-43DB-ABD4-CF4DCA85A64F}" dt="2026-08-05T15:26:41.750" v="0"/>
          <ac:spMkLst>
            <pc:docMk/>
            <pc:sldMk cId="3835019238" sldId="2147470050"/>
            <ac:spMk id="2" creationId="{5F27EE77-6415-B049-9FD9-8963610F3267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27383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8"/>
          <p:cNvSpPr txBox="1">
            <a:spLocks noGrp="1"/>
          </p:cNvSpPr>
          <p:nvPr>
            <p:ph type="title"/>
          </p:nvPr>
        </p:nvSpPr>
        <p:spPr>
          <a:xfrm>
            <a:off x="720000" y="2560613"/>
            <a:ext cx="2194500" cy="365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r>
              <a:rPr lang="es-ES"/>
              <a:t>Haga clic para modificar el estilo de título del patrón</a:t>
            </a:r>
            <a:endParaRPr/>
          </a:p>
        </p:txBody>
      </p:sp>
      <p:sp>
        <p:nvSpPr>
          <p:cNvPr id="117" name="Google Shape;117;p18"/>
          <p:cNvSpPr txBox="1">
            <a:spLocks noGrp="1"/>
          </p:cNvSpPr>
          <p:nvPr>
            <p:ph type="subTitle" idx="1"/>
          </p:nvPr>
        </p:nvSpPr>
        <p:spPr>
          <a:xfrm>
            <a:off x="720000" y="3186900"/>
            <a:ext cx="21945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s-ES"/>
              <a:t>Haga clic para modificar el estilo de subtítulo del patrón</a:t>
            </a:r>
            <a:endParaRPr/>
          </a:p>
        </p:txBody>
      </p:sp>
      <p:sp>
        <p:nvSpPr>
          <p:cNvPr id="118" name="Google Shape;118;p18"/>
          <p:cNvSpPr txBox="1">
            <a:spLocks noGrp="1"/>
          </p:cNvSpPr>
          <p:nvPr>
            <p:ph type="title" idx="2"/>
          </p:nvPr>
        </p:nvSpPr>
        <p:spPr>
          <a:xfrm>
            <a:off x="3474739" y="2560613"/>
            <a:ext cx="2194500" cy="365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r>
              <a:rPr lang="es-ES"/>
              <a:t>Haga clic para modificar el estilo de título del patrón</a:t>
            </a:r>
            <a:endParaRPr/>
          </a:p>
        </p:txBody>
      </p:sp>
      <p:sp>
        <p:nvSpPr>
          <p:cNvPr id="119" name="Google Shape;119;p18"/>
          <p:cNvSpPr txBox="1">
            <a:spLocks noGrp="1"/>
          </p:cNvSpPr>
          <p:nvPr>
            <p:ph type="subTitle" idx="3"/>
          </p:nvPr>
        </p:nvSpPr>
        <p:spPr>
          <a:xfrm>
            <a:off x="3474739" y="3186900"/>
            <a:ext cx="21945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s-ES"/>
              <a:t>Haga clic para modificar el estilo de subtítulo del patrón</a:t>
            </a:r>
            <a:endParaRPr/>
          </a:p>
        </p:txBody>
      </p:sp>
      <p:sp>
        <p:nvSpPr>
          <p:cNvPr id="120" name="Google Shape;120;p18"/>
          <p:cNvSpPr txBox="1">
            <a:spLocks noGrp="1"/>
          </p:cNvSpPr>
          <p:nvPr>
            <p:ph type="title" idx="4"/>
          </p:nvPr>
        </p:nvSpPr>
        <p:spPr>
          <a:xfrm>
            <a:off x="6229502" y="2560613"/>
            <a:ext cx="2194500" cy="365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r>
              <a:rPr lang="es-ES"/>
              <a:t>Haga clic para modificar el estilo de título del patrón</a:t>
            </a:r>
            <a:endParaRPr/>
          </a:p>
        </p:txBody>
      </p:sp>
      <p:sp>
        <p:nvSpPr>
          <p:cNvPr id="121" name="Google Shape;121;p18"/>
          <p:cNvSpPr txBox="1">
            <a:spLocks noGrp="1"/>
          </p:cNvSpPr>
          <p:nvPr>
            <p:ph type="subTitle" idx="5"/>
          </p:nvPr>
        </p:nvSpPr>
        <p:spPr>
          <a:xfrm>
            <a:off x="6229502" y="3186900"/>
            <a:ext cx="21945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s-ES"/>
              <a:t>Haga clic para modificar el estilo de subtítulo del patrón</a:t>
            </a:r>
            <a:endParaRPr/>
          </a:p>
        </p:txBody>
      </p:sp>
      <p:sp>
        <p:nvSpPr>
          <p:cNvPr id="122" name="Google Shape;122;p18"/>
          <p:cNvSpPr txBox="1">
            <a:spLocks noGrp="1"/>
          </p:cNvSpPr>
          <p:nvPr>
            <p:ph type="title" idx="6"/>
          </p:nvPr>
        </p:nvSpPr>
        <p:spPr>
          <a:xfrm>
            <a:off x="720000" y="425514"/>
            <a:ext cx="7704000" cy="457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30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es-ES"/>
              <a:t>Haga clic para modificar el estilo de título del patrón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654314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1"/>
          <p:cNvSpPr txBox="1">
            <a:spLocks noGrp="1"/>
          </p:cNvSpPr>
          <p:nvPr>
            <p:ph type="title" hasCustomPrompt="1"/>
          </p:nvPr>
        </p:nvSpPr>
        <p:spPr>
          <a:xfrm>
            <a:off x="1828800" y="540000"/>
            <a:ext cx="5486400" cy="828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8" name="Google Shape;158;p21"/>
          <p:cNvSpPr txBox="1">
            <a:spLocks noGrp="1"/>
          </p:cNvSpPr>
          <p:nvPr>
            <p:ph type="subTitle" idx="1"/>
          </p:nvPr>
        </p:nvSpPr>
        <p:spPr>
          <a:xfrm>
            <a:off x="1828800" y="1368303"/>
            <a:ext cx="54864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/>
          </a:p>
        </p:txBody>
      </p:sp>
      <p:sp>
        <p:nvSpPr>
          <p:cNvPr id="159" name="Google Shape;159;p21"/>
          <p:cNvSpPr txBox="1">
            <a:spLocks noGrp="1"/>
          </p:cNvSpPr>
          <p:nvPr>
            <p:ph type="title" idx="2" hasCustomPrompt="1"/>
          </p:nvPr>
        </p:nvSpPr>
        <p:spPr>
          <a:xfrm>
            <a:off x="1828800" y="2020492"/>
            <a:ext cx="5486400" cy="828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60" name="Google Shape;160;p21"/>
          <p:cNvSpPr txBox="1">
            <a:spLocks noGrp="1"/>
          </p:cNvSpPr>
          <p:nvPr>
            <p:ph type="subTitle" idx="3"/>
          </p:nvPr>
        </p:nvSpPr>
        <p:spPr>
          <a:xfrm>
            <a:off x="1828800" y="2848795"/>
            <a:ext cx="54864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/>
          </a:p>
        </p:txBody>
      </p:sp>
      <p:sp>
        <p:nvSpPr>
          <p:cNvPr id="161" name="Google Shape;161;p21"/>
          <p:cNvSpPr txBox="1">
            <a:spLocks noGrp="1"/>
          </p:cNvSpPr>
          <p:nvPr>
            <p:ph type="title" idx="4" hasCustomPrompt="1"/>
          </p:nvPr>
        </p:nvSpPr>
        <p:spPr>
          <a:xfrm>
            <a:off x="1828800" y="3500997"/>
            <a:ext cx="5486400" cy="828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62" name="Google Shape;162;p21"/>
          <p:cNvSpPr txBox="1">
            <a:spLocks noGrp="1"/>
          </p:cNvSpPr>
          <p:nvPr>
            <p:ph type="subTitle" idx="5"/>
          </p:nvPr>
        </p:nvSpPr>
        <p:spPr>
          <a:xfrm>
            <a:off x="1828800" y="4329300"/>
            <a:ext cx="54864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/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4F08BC4B-5723-F444-B702-292EA6D7DCC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901518" y="3585886"/>
            <a:ext cx="1017614" cy="1017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303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 preserve="1">
  <p:cSld name="Background"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5032BD81-B039-4021-A4BA-27EB6E85976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1993"/>
            <a:ext cx="9144000" cy="5139514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9185BF37-6F80-21F5-D07A-1E5512FBC6FA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gradFill flip="none" rotWithShape="1">
            <a:gsLst>
              <a:gs pos="81000">
                <a:srgbClr val="D5EDF8">
                  <a:alpha val="0"/>
                </a:srgbClr>
              </a:gs>
              <a:gs pos="20000">
                <a:srgbClr val="D4ECF8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350"/>
          </a:p>
        </p:txBody>
      </p:sp>
    </p:spTree>
    <p:extLst>
      <p:ext uri="{BB962C8B-B14F-4D97-AF65-F5344CB8AC3E}">
        <p14:creationId xmlns:p14="http://schemas.microsoft.com/office/powerpoint/2010/main" val="30642267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4205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D24D5E-7907-642B-485C-C523A39F79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58D68BE-C8AF-21C8-58E7-D64075A192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766CECD-160B-A033-98A3-70DB6A5088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B003F00-2401-C0F1-B5FA-FD8CCA8E1C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BE513-E6E1-4298-B17F-33C21AB3091C}" type="datetimeFigureOut">
              <a:rPr lang="es-CL" smtClean="0"/>
              <a:t>05-08-2026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BFEE8C1-0942-B675-4480-F9AAC978E3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851F285-9E64-A620-5199-69C36E499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85C9B-ECA5-4277-8976-FC381B12541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8887841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B79BB983-C58B-8683-EDFB-1F008441742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-2658" y="1993"/>
            <a:ext cx="8993212" cy="5139514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C1BDE1EA-410B-B808-8997-8B308D58EDE6}"/>
              </a:ext>
            </a:extLst>
          </p:cNvPr>
          <p:cNvSpPr/>
          <p:nvPr userDrawn="1"/>
        </p:nvSpPr>
        <p:spPr>
          <a:xfrm>
            <a:off x="-10526" y="0"/>
            <a:ext cx="9144000" cy="5143500"/>
          </a:xfrm>
          <a:prstGeom prst="rect">
            <a:avLst/>
          </a:prstGeom>
          <a:gradFill>
            <a:gsLst>
              <a:gs pos="100000">
                <a:srgbClr val="154F60">
                  <a:alpha val="0"/>
                </a:srgbClr>
              </a:gs>
              <a:gs pos="19000">
                <a:srgbClr val="154F60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350" b="0" i="0" u="none" strike="noStrike" kern="1200" cap="none" spc="0" normalizeH="0" baseline="0" noProof="0">
              <a:ln>
                <a:noFill/>
              </a:ln>
              <a:solidFill>
                <a:srgbClr val="FAFFF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720000" y="1969881"/>
            <a:ext cx="4206300" cy="1371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5500">
                <a:solidFill>
                  <a:schemeClr val="accent6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rPr lang="es-ES"/>
              <a:t>Haga clic para modificar el estilo de título del patrón</a:t>
            </a:r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title" idx="2" hasCustomPrompt="1"/>
          </p:nvPr>
        </p:nvSpPr>
        <p:spPr>
          <a:xfrm>
            <a:off x="3280500" y="872481"/>
            <a:ext cx="1645800" cy="1097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8" name="Google Shape;18;p3"/>
          <p:cNvSpPr txBox="1">
            <a:spLocks noGrp="1"/>
          </p:cNvSpPr>
          <p:nvPr>
            <p:ph type="subTitle" idx="1"/>
          </p:nvPr>
        </p:nvSpPr>
        <p:spPr>
          <a:xfrm>
            <a:off x="720000" y="3493881"/>
            <a:ext cx="4206300" cy="457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accent6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s-ES"/>
              <a:t>Haga clic para modificar el estilo de subtítulo del patrón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5337550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8BCB44-BCC0-42B0-BD63-4AEB110F7D8E}" type="datetimeFigureOut">
              <a:rPr kumimoji="0" lang="pt-PT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05/08/2026</a:t>
            </a:fld>
            <a:endParaRPr kumimoji="0" lang="pt-PT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98188A-C11E-421E-83CF-AADE24554357}" type="slidenum">
              <a:rPr kumimoji="0" lang="pt-PT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PT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17686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1_Title and body">
    <p:bg>
      <p:bgPr>
        <a:solidFill>
          <a:schemeClr val="accent6"/>
        </a:solidFill>
        <a:effectLst/>
      </p:bgPr>
    </p:bg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720000" y="425514"/>
            <a:ext cx="7320414" cy="457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30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es-ES"/>
              <a:t>Haga clic para modificar el estilo de título del patrón</a:t>
            </a:r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720001" y="1555124"/>
            <a:ext cx="7014782" cy="304837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04793" rtl="0">
              <a:spcBef>
                <a:spcPts val="0"/>
              </a:spcBef>
              <a:spcAft>
                <a:spcPts val="0"/>
              </a:spcAft>
              <a:buClr>
                <a:schemeClr val="bg2"/>
              </a:buClr>
              <a:buSzPct val="100000"/>
              <a:buAutoNum type="arabicPeriod"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914378" lvl="1" indent="-30479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AutoNum type="alphaLcPeriod"/>
              <a:defRPr>
                <a:solidFill>
                  <a:schemeClr val="dk1"/>
                </a:solidFill>
              </a:defRPr>
            </a:lvl2pPr>
            <a:lvl3pPr marL="1371566" lvl="2" indent="-30479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AutoNum type="romanLcPeriod"/>
              <a:defRPr>
                <a:solidFill>
                  <a:schemeClr val="dk1"/>
                </a:solidFill>
              </a:defRPr>
            </a:lvl3pPr>
            <a:lvl4pPr marL="1828754" lvl="3" indent="-30479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AutoNum type="arabicPeriod"/>
              <a:defRPr>
                <a:solidFill>
                  <a:schemeClr val="dk1"/>
                </a:solidFill>
              </a:defRPr>
            </a:lvl4pPr>
            <a:lvl5pPr marL="2285943" lvl="4" indent="-30479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AutoNum type="alphaLcPeriod"/>
              <a:defRPr>
                <a:solidFill>
                  <a:schemeClr val="dk1"/>
                </a:solidFill>
              </a:defRPr>
            </a:lvl5pPr>
            <a:lvl6pPr marL="2743132" lvl="5" indent="-30479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AutoNum type="romanLcPeriod"/>
              <a:defRPr>
                <a:solidFill>
                  <a:schemeClr val="dk1"/>
                </a:solidFill>
              </a:defRPr>
            </a:lvl6pPr>
            <a:lvl7pPr marL="3200320" lvl="6" indent="-30479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AutoNum type="arabicPeriod"/>
              <a:defRPr>
                <a:solidFill>
                  <a:schemeClr val="dk1"/>
                </a:solidFill>
              </a:defRPr>
            </a:lvl7pPr>
            <a:lvl8pPr marL="3657509" lvl="7" indent="-30479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AutoNum type="alphaLcPeriod"/>
              <a:defRPr>
                <a:solidFill>
                  <a:schemeClr val="dk1"/>
                </a:solidFill>
              </a:defRPr>
            </a:lvl8pPr>
            <a:lvl9pPr marL="4114697" lvl="8" indent="-30479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AutoNum type="romanLcPeriod"/>
              <a:defRPr>
                <a:solidFill>
                  <a:schemeClr val="dk1"/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2EEEAE11-394E-6540-9230-BDF09E06FBC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901518" y="3585886"/>
            <a:ext cx="1017614" cy="1017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001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0C53FF-4B21-468C-C2E3-E68890ABD0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C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2084824-382D-22B4-D471-7A64C21BB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9390F5-E83D-4392-8696-A229C4EAC4B7}" type="datetimeFigureOut">
              <a:rPr kumimoji="0" lang="es-CL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05-08-2026</a:t>
            </a:fld>
            <a:endParaRPr kumimoji="0" lang="es-C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BD2D107-3A37-78AC-608F-423F4994C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9B09DB7-DB2E-D054-7312-4D62C8506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0635C0-B0F0-419D-8FF5-0846BA45F6D6}" type="slidenum">
              <a:rPr kumimoji="0" lang="es-CL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C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514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bg>
      <p:bgPr>
        <a:solidFill>
          <a:schemeClr val="accent6"/>
        </a:solidFill>
        <a:effectLst/>
      </p:bgPr>
    </p:bg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5"/>
          <p:cNvSpPr txBox="1">
            <a:spLocks noGrp="1"/>
          </p:cNvSpPr>
          <p:nvPr>
            <p:ph type="title"/>
          </p:nvPr>
        </p:nvSpPr>
        <p:spPr>
          <a:xfrm>
            <a:off x="2646000" y="3652224"/>
            <a:ext cx="3852000" cy="457200"/>
          </a:xfrm>
          <a:prstGeom prst="rect">
            <a:avLst/>
          </a:prstGeom>
          <a:noFill/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5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9pPr>
          </a:lstStyle>
          <a:p>
            <a:r>
              <a:rPr lang="es-ES"/>
              <a:t>Haga clic para modificar el estilo de título del patrón</a:t>
            </a:r>
            <a:endParaRPr/>
          </a:p>
        </p:txBody>
      </p:sp>
      <p:sp>
        <p:nvSpPr>
          <p:cNvPr id="101" name="Google Shape;101;p15"/>
          <p:cNvSpPr txBox="1">
            <a:spLocks noGrp="1"/>
          </p:cNvSpPr>
          <p:nvPr>
            <p:ph type="subTitle" idx="1"/>
          </p:nvPr>
        </p:nvSpPr>
        <p:spPr>
          <a:xfrm>
            <a:off x="720000" y="1684108"/>
            <a:ext cx="7704000" cy="146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5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/>
          </a:p>
        </p:txBody>
      </p:sp>
      <p:grpSp>
        <p:nvGrpSpPr>
          <p:cNvPr id="103" name="Google Shape;103;p15"/>
          <p:cNvGrpSpPr/>
          <p:nvPr/>
        </p:nvGrpSpPr>
        <p:grpSpPr>
          <a:xfrm>
            <a:off x="237191" y="56879"/>
            <a:ext cx="965619" cy="966238"/>
            <a:chOff x="7968500" y="4390966"/>
            <a:chExt cx="509400" cy="509700"/>
          </a:xfrm>
        </p:grpSpPr>
        <p:sp>
          <p:nvSpPr>
            <p:cNvPr id="104" name="Google Shape;104;p15"/>
            <p:cNvSpPr/>
            <p:nvPr/>
          </p:nvSpPr>
          <p:spPr>
            <a:xfrm>
              <a:off x="8043050" y="4465666"/>
              <a:ext cx="360300" cy="360300"/>
            </a:xfrm>
            <a:prstGeom prst="mathMultiply">
              <a:avLst>
                <a:gd name="adj1" fmla="val 13156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5" name="Google Shape;105;p15"/>
            <p:cNvSpPr/>
            <p:nvPr/>
          </p:nvSpPr>
          <p:spPr>
            <a:xfrm rot="2702023">
              <a:off x="8042994" y="4465716"/>
              <a:ext cx="360412" cy="360200"/>
            </a:xfrm>
            <a:prstGeom prst="mathMultiply">
              <a:avLst>
                <a:gd name="adj1" fmla="val 13156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pic>
        <p:nvPicPr>
          <p:cNvPr id="7" name="Gráfico 6">
            <a:extLst>
              <a:ext uri="{FF2B5EF4-FFF2-40B4-BE49-F238E27FC236}">
                <a16:creationId xmlns:a16="http://schemas.microsoft.com/office/drawing/2014/main" id="{14B4D6B2-0B5F-044A-B85E-05EB13AEF40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901518" y="3585886"/>
            <a:ext cx="1017614" cy="1017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8266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896EDF4A-D943-EE2C-5C46-8FCE0E8DE11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993"/>
            <a:ext cx="9144000" cy="5139514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0BCC1A0C-7C26-3F43-1393-8681A8C99027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gradFill flip="none" rotWithShape="1">
            <a:gsLst>
              <a:gs pos="82000">
                <a:srgbClr val="154F60">
                  <a:alpha val="0"/>
                </a:srgbClr>
              </a:gs>
              <a:gs pos="20000">
                <a:srgbClr val="154F6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35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0DF514A-6B4A-984F-95B1-E3278F9F298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927345" y="1959623"/>
            <a:ext cx="1289312" cy="122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8671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 userDrawn="1">
  <p:cSld name="1_Numbers and text"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áfico 1">
            <a:extLst>
              <a:ext uri="{FF2B5EF4-FFF2-40B4-BE49-F238E27FC236}">
                <a16:creationId xmlns:a16="http://schemas.microsoft.com/office/drawing/2014/main" id="{E7F12D82-5B2D-B3B1-612C-B3282486605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418498" y="4105041"/>
            <a:ext cx="474724" cy="474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6245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45AEA3C-507F-99BB-DC8D-ADBDD5168B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2000"/>
          </a:blip>
          <a:stretch>
            <a:fillRect/>
          </a:stretch>
        </p:blipFill>
        <p:spPr>
          <a:xfrm>
            <a:off x="0" y="1993"/>
            <a:ext cx="9144000" cy="5139514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677F8041-F524-4A14-FF7C-A9E063BC50C3}"/>
              </a:ext>
            </a:extLst>
          </p:cNvPr>
          <p:cNvSpPr/>
          <p:nvPr userDrawn="1"/>
        </p:nvSpPr>
        <p:spPr>
          <a:xfrm>
            <a:off x="0" y="1993"/>
            <a:ext cx="9144000" cy="5143500"/>
          </a:xfrm>
          <a:prstGeom prst="rect">
            <a:avLst/>
          </a:prstGeom>
          <a:gradFill>
            <a:gsLst>
              <a:gs pos="99000">
                <a:schemeClr val="accent3">
                  <a:alpha val="0"/>
                </a:schemeClr>
              </a:gs>
              <a:gs pos="23000">
                <a:schemeClr val="accent3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350" dirty="0"/>
          </a:p>
        </p:txBody>
      </p:sp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717259" y="1015754"/>
            <a:ext cx="4887383" cy="2560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400" b="1">
                <a:solidFill>
                  <a:schemeClr val="bg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9pPr>
          </a:lstStyle>
          <a:p>
            <a:r>
              <a:rPr lang="es-ES" dirty="0"/>
              <a:t>Haga clic para modificar el estilo de título del patrón</a:t>
            </a:r>
            <a:endParaRPr dirty="0"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717258" y="3921029"/>
            <a:ext cx="4887383" cy="409500"/>
          </a:xfrm>
          <a:prstGeom prst="rect">
            <a:avLst/>
          </a:prstGeom>
          <a:noFill/>
        </p:spPr>
        <p:txBody>
          <a:bodyPr spcFirstLastPara="1" wrap="square" lIns="0" tIns="72000" rIns="0" bIns="720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>
                <a:solidFill>
                  <a:schemeClr val="bg1"/>
                </a:solidFill>
                <a:latin typeface="Corbel" panose="020B0503020204020204" pitchFamily="34" charset="0"/>
                <a:ea typeface="Corbel" panose="020B0503020204020204" pitchFamily="34" charset="0"/>
                <a:cs typeface="Corbel" panose="020B0503020204020204" pitchFamily="34" charset="0"/>
                <a:sym typeface="Trebuchet M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r>
              <a:rPr lang="es-ES" dirty="0"/>
              <a:t>Haga clic para modificar el estilo de subtítulo del patrón</a:t>
            </a:r>
            <a:endParaRPr dirty="0"/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A329761D-876B-CC41-A464-B984315F55C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22635" y="1120065"/>
            <a:ext cx="2903371" cy="2903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210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solidFill>
          <a:schemeClr val="accent6"/>
        </a:solid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"/>
          <p:cNvSpPr txBox="1">
            <a:spLocks noGrp="1"/>
          </p:cNvSpPr>
          <p:nvPr>
            <p:ph type="title"/>
          </p:nvPr>
        </p:nvSpPr>
        <p:spPr>
          <a:xfrm>
            <a:off x="972600" y="1124925"/>
            <a:ext cx="7198800" cy="822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54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>
                <a:solidFill>
                  <a:schemeClr val="dk1"/>
                </a:solidFill>
              </a:defRPr>
            </a:lvl9pPr>
          </a:lstStyle>
          <a:p>
            <a:r>
              <a:rPr lang="es-ES"/>
              <a:t>Haga clic para modificar el estilo de título del patrón</a:t>
            </a:r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body" idx="1"/>
          </p:nvPr>
        </p:nvSpPr>
        <p:spPr>
          <a:xfrm>
            <a:off x="3939000" y="2571750"/>
            <a:ext cx="4485000" cy="192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27939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Open Sans"/>
              <a:buChar char="●"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914378" lvl="1" indent="-27939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○"/>
              <a:defRPr>
                <a:solidFill>
                  <a:srgbClr val="434343"/>
                </a:solidFill>
              </a:defRPr>
            </a:lvl2pPr>
            <a:lvl3pPr marL="1371566" lvl="2" indent="-27939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■"/>
              <a:defRPr>
                <a:solidFill>
                  <a:srgbClr val="434343"/>
                </a:solidFill>
              </a:defRPr>
            </a:lvl3pPr>
            <a:lvl4pPr marL="1828754" lvl="3" indent="-27939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●"/>
              <a:defRPr>
                <a:solidFill>
                  <a:srgbClr val="434343"/>
                </a:solidFill>
              </a:defRPr>
            </a:lvl4pPr>
            <a:lvl5pPr marL="2285943" lvl="4" indent="-30479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○"/>
              <a:defRPr>
                <a:solidFill>
                  <a:srgbClr val="434343"/>
                </a:solidFill>
              </a:defRPr>
            </a:lvl5pPr>
            <a:lvl6pPr marL="2743132" lvl="5" indent="-30479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■"/>
              <a:defRPr>
                <a:solidFill>
                  <a:srgbClr val="434343"/>
                </a:solidFill>
              </a:defRPr>
            </a:lvl6pPr>
            <a:lvl7pPr marL="3200320" lvl="6" indent="-27304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Char char="●"/>
              <a:defRPr>
                <a:solidFill>
                  <a:srgbClr val="434343"/>
                </a:solidFill>
              </a:defRPr>
            </a:lvl7pPr>
            <a:lvl8pPr marL="3657509" lvl="7" indent="-27304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Char char="○"/>
              <a:defRPr>
                <a:solidFill>
                  <a:srgbClr val="434343"/>
                </a:solidFill>
              </a:defRPr>
            </a:lvl8pPr>
            <a:lvl9pPr marL="4114697" lvl="8" indent="-26669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600"/>
              <a:buFont typeface="Open Sans"/>
              <a:buChar char="■"/>
              <a:defRPr>
                <a:solidFill>
                  <a:srgbClr val="434343"/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grpSp>
        <p:nvGrpSpPr>
          <p:cNvPr id="47" name="Google Shape;47;p7"/>
          <p:cNvGrpSpPr/>
          <p:nvPr/>
        </p:nvGrpSpPr>
        <p:grpSpPr>
          <a:xfrm>
            <a:off x="7941191" y="56879"/>
            <a:ext cx="965619" cy="966238"/>
            <a:chOff x="7968500" y="4390966"/>
            <a:chExt cx="509400" cy="509700"/>
          </a:xfrm>
        </p:grpSpPr>
        <p:sp>
          <p:nvSpPr>
            <p:cNvPr id="48" name="Google Shape;48;p7"/>
            <p:cNvSpPr/>
            <p:nvPr/>
          </p:nvSpPr>
          <p:spPr>
            <a:xfrm>
              <a:off x="8043050" y="4465666"/>
              <a:ext cx="360300" cy="360300"/>
            </a:xfrm>
            <a:prstGeom prst="mathMultiply">
              <a:avLst>
                <a:gd name="adj1" fmla="val 13156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9" name="Google Shape;49;p7"/>
            <p:cNvSpPr/>
            <p:nvPr/>
          </p:nvSpPr>
          <p:spPr>
            <a:xfrm rot="2702023">
              <a:off x="8042994" y="4465716"/>
              <a:ext cx="360412" cy="360200"/>
            </a:xfrm>
            <a:prstGeom prst="mathMultiply">
              <a:avLst>
                <a:gd name="adj1" fmla="val 13156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</p:spTree>
    <p:extLst>
      <p:ext uri="{BB962C8B-B14F-4D97-AF65-F5344CB8AC3E}">
        <p14:creationId xmlns:p14="http://schemas.microsoft.com/office/powerpoint/2010/main" val="2481979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9"/>
          <p:cNvSpPr txBox="1">
            <a:spLocks noGrp="1"/>
          </p:cNvSpPr>
          <p:nvPr>
            <p:ph type="title"/>
          </p:nvPr>
        </p:nvSpPr>
        <p:spPr>
          <a:xfrm>
            <a:off x="3853125" y="1794450"/>
            <a:ext cx="4572000" cy="548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rPr lang="es-ES"/>
              <a:t>Haga clic para modificar el estilo de título del patrón</a:t>
            </a:r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subTitle" idx="1"/>
          </p:nvPr>
        </p:nvSpPr>
        <p:spPr>
          <a:xfrm>
            <a:off x="3853125" y="2800350"/>
            <a:ext cx="4572000" cy="100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s-ES"/>
              <a:t>Haga clic para modificar el estilo de subtítulo del patrón</a:t>
            </a:r>
            <a:endParaRPr/>
          </a:p>
        </p:txBody>
      </p:sp>
      <p:grpSp>
        <p:nvGrpSpPr>
          <p:cNvPr id="59" name="Google Shape;59;p9"/>
          <p:cNvGrpSpPr/>
          <p:nvPr/>
        </p:nvGrpSpPr>
        <p:grpSpPr>
          <a:xfrm>
            <a:off x="7941191" y="56879"/>
            <a:ext cx="965619" cy="966238"/>
            <a:chOff x="7968500" y="4390966"/>
            <a:chExt cx="509400" cy="509700"/>
          </a:xfrm>
        </p:grpSpPr>
        <p:sp>
          <p:nvSpPr>
            <p:cNvPr id="60" name="Google Shape;60;p9"/>
            <p:cNvSpPr/>
            <p:nvPr/>
          </p:nvSpPr>
          <p:spPr>
            <a:xfrm>
              <a:off x="8043050" y="4465666"/>
              <a:ext cx="360300" cy="360300"/>
            </a:xfrm>
            <a:prstGeom prst="mathMultiply">
              <a:avLst>
                <a:gd name="adj1" fmla="val 13156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1" name="Google Shape;61;p9"/>
            <p:cNvSpPr/>
            <p:nvPr/>
          </p:nvSpPr>
          <p:spPr>
            <a:xfrm rot="2702023">
              <a:off x="8042994" y="4465716"/>
              <a:ext cx="360412" cy="360200"/>
            </a:xfrm>
            <a:prstGeom prst="mathMultiply">
              <a:avLst>
                <a:gd name="adj1" fmla="val 13156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</p:spTree>
    <p:extLst>
      <p:ext uri="{BB962C8B-B14F-4D97-AF65-F5344CB8AC3E}">
        <p14:creationId xmlns:p14="http://schemas.microsoft.com/office/powerpoint/2010/main" val="696699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 hasCustomPrompt="1"/>
          </p:nvPr>
        </p:nvSpPr>
        <p:spPr>
          <a:xfrm>
            <a:off x="720000" y="1358450"/>
            <a:ext cx="7704000" cy="1511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0000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70" name="Google Shape;70;p11"/>
          <p:cNvSpPr txBox="1">
            <a:spLocks noGrp="1"/>
          </p:cNvSpPr>
          <p:nvPr>
            <p:ph type="subTitle" idx="1"/>
          </p:nvPr>
        </p:nvSpPr>
        <p:spPr>
          <a:xfrm>
            <a:off x="2194500" y="3413621"/>
            <a:ext cx="47550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/>
          </a:p>
        </p:txBody>
      </p:sp>
      <p:grpSp>
        <p:nvGrpSpPr>
          <p:cNvPr id="71" name="Google Shape;71;p11"/>
          <p:cNvGrpSpPr/>
          <p:nvPr/>
        </p:nvGrpSpPr>
        <p:grpSpPr>
          <a:xfrm>
            <a:off x="4089191" y="309303"/>
            <a:ext cx="965619" cy="966238"/>
            <a:chOff x="7968500" y="4390966"/>
            <a:chExt cx="509400" cy="509700"/>
          </a:xfrm>
        </p:grpSpPr>
        <p:sp>
          <p:nvSpPr>
            <p:cNvPr id="72" name="Google Shape;72;p11"/>
            <p:cNvSpPr/>
            <p:nvPr/>
          </p:nvSpPr>
          <p:spPr>
            <a:xfrm>
              <a:off x="8043050" y="4465666"/>
              <a:ext cx="360300" cy="360300"/>
            </a:xfrm>
            <a:prstGeom prst="mathMultiply">
              <a:avLst>
                <a:gd name="adj1" fmla="val 13156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3" name="Google Shape;73;p11"/>
            <p:cNvSpPr/>
            <p:nvPr/>
          </p:nvSpPr>
          <p:spPr>
            <a:xfrm rot="2702023">
              <a:off x="8042994" y="4465716"/>
              <a:ext cx="360412" cy="360200"/>
            </a:xfrm>
            <a:prstGeom prst="mathMultiply">
              <a:avLst>
                <a:gd name="adj1" fmla="val 13156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pic>
        <p:nvPicPr>
          <p:cNvPr id="7" name="Gráfico 6">
            <a:extLst>
              <a:ext uri="{FF2B5EF4-FFF2-40B4-BE49-F238E27FC236}">
                <a16:creationId xmlns:a16="http://schemas.microsoft.com/office/drawing/2014/main" id="{1AB3820E-D74F-FE48-A352-DA0E382AFFE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901518" y="3585886"/>
            <a:ext cx="1017614" cy="1017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078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 userDrawn="1">
  <p:cSld name="Table of contents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4"/>
          <p:cNvSpPr txBox="1">
            <a:spLocks noGrp="1"/>
          </p:cNvSpPr>
          <p:nvPr>
            <p:ph type="title"/>
          </p:nvPr>
        </p:nvSpPr>
        <p:spPr>
          <a:xfrm>
            <a:off x="720000" y="2229342"/>
            <a:ext cx="1603800" cy="640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es-ES"/>
              <a:t>Haga clic para modificar el estilo de título del patrón</a:t>
            </a:r>
            <a:endParaRPr/>
          </a:p>
        </p:txBody>
      </p:sp>
      <p:sp>
        <p:nvSpPr>
          <p:cNvPr id="84" name="Google Shape;84;p14"/>
          <p:cNvSpPr txBox="1">
            <a:spLocks noGrp="1"/>
          </p:cNvSpPr>
          <p:nvPr>
            <p:ph type="title" idx="2" hasCustomPrompt="1"/>
          </p:nvPr>
        </p:nvSpPr>
        <p:spPr>
          <a:xfrm>
            <a:off x="720000" y="1635942"/>
            <a:ext cx="876600" cy="593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5" name="Google Shape;85;p14"/>
          <p:cNvSpPr txBox="1">
            <a:spLocks noGrp="1"/>
          </p:cNvSpPr>
          <p:nvPr>
            <p:ph type="subTitle" idx="1"/>
          </p:nvPr>
        </p:nvSpPr>
        <p:spPr>
          <a:xfrm>
            <a:off x="720000" y="3149304"/>
            <a:ext cx="1603800" cy="73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s-ES"/>
              <a:t>Haga clic para modificar el estilo de subtítulo del patrón</a:t>
            </a:r>
            <a:endParaRPr/>
          </a:p>
        </p:txBody>
      </p:sp>
      <p:sp>
        <p:nvSpPr>
          <p:cNvPr id="86" name="Google Shape;86;p14"/>
          <p:cNvSpPr txBox="1">
            <a:spLocks noGrp="1"/>
          </p:cNvSpPr>
          <p:nvPr>
            <p:ph type="title" idx="3"/>
          </p:nvPr>
        </p:nvSpPr>
        <p:spPr>
          <a:xfrm>
            <a:off x="2753403" y="2229342"/>
            <a:ext cx="1603800" cy="640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es-ES"/>
              <a:t>Haga clic para modificar el estilo de título del patrón</a:t>
            </a:r>
            <a:endParaRPr/>
          </a:p>
        </p:txBody>
      </p:sp>
      <p:sp>
        <p:nvSpPr>
          <p:cNvPr id="87" name="Google Shape;87;p14"/>
          <p:cNvSpPr txBox="1">
            <a:spLocks noGrp="1"/>
          </p:cNvSpPr>
          <p:nvPr>
            <p:ph type="title" idx="4" hasCustomPrompt="1"/>
          </p:nvPr>
        </p:nvSpPr>
        <p:spPr>
          <a:xfrm>
            <a:off x="2753403" y="1635942"/>
            <a:ext cx="876600" cy="593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8" name="Google Shape;88;p14"/>
          <p:cNvSpPr txBox="1">
            <a:spLocks noGrp="1"/>
          </p:cNvSpPr>
          <p:nvPr>
            <p:ph type="subTitle" idx="5"/>
          </p:nvPr>
        </p:nvSpPr>
        <p:spPr>
          <a:xfrm>
            <a:off x="2753403" y="3149304"/>
            <a:ext cx="1603800" cy="73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s-ES"/>
              <a:t>Haga clic para modificar el estilo de subtítulo del patrón</a:t>
            </a:r>
            <a:endParaRPr/>
          </a:p>
        </p:txBody>
      </p:sp>
      <p:sp>
        <p:nvSpPr>
          <p:cNvPr id="89" name="Google Shape;89;p14"/>
          <p:cNvSpPr txBox="1">
            <a:spLocks noGrp="1"/>
          </p:cNvSpPr>
          <p:nvPr>
            <p:ph type="title" idx="6"/>
          </p:nvPr>
        </p:nvSpPr>
        <p:spPr>
          <a:xfrm>
            <a:off x="4786806" y="2229342"/>
            <a:ext cx="1603800" cy="640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es-ES"/>
              <a:t>Haga clic para modificar el estilo de título del patrón</a:t>
            </a:r>
            <a:endParaRPr/>
          </a:p>
        </p:txBody>
      </p:sp>
      <p:sp>
        <p:nvSpPr>
          <p:cNvPr id="90" name="Google Shape;90;p14"/>
          <p:cNvSpPr txBox="1">
            <a:spLocks noGrp="1"/>
          </p:cNvSpPr>
          <p:nvPr>
            <p:ph type="title" idx="7" hasCustomPrompt="1"/>
          </p:nvPr>
        </p:nvSpPr>
        <p:spPr>
          <a:xfrm>
            <a:off x="4786806" y="1635942"/>
            <a:ext cx="876600" cy="593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91" name="Google Shape;91;p14"/>
          <p:cNvSpPr txBox="1">
            <a:spLocks noGrp="1"/>
          </p:cNvSpPr>
          <p:nvPr>
            <p:ph type="subTitle" idx="8"/>
          </p:nvPr>
        </p:nvSpPr>
        <p:spPr>
          <a:xfrm>
            <a:off x="4786806" y="3149304"/>
            <a:ext cx="1603800" cy="73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s-ES"/>
              <a:t>Haga clic para modificar el estilo de subtítulo del patrón</a:t>
            </a:r>
            <a:endParaRPr/>
          </a:p>
        </p:txBody>
      </p:sp>
      <p:sp>
        <p:nvSpPr>
          <p:cNvPr id="95" name="Google Shape;95;p14"/>
          <p:cNvSpPr txBox="1">
            <a:spLocks noGrp="1"/>
          </p:cNvSpPr>
          <p:nvPr>
            <p:ph type="title" idx="15"/>
          </p:nvPr>
        </p:nvSpPr>
        <p:spPr>
          <a:xfrm>
            <a:off x="720000" y="421102"/>
            <a:ext cx="7704000" cy="457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30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es-ES"/>
              <a:t>Haga clic para modificar el estilo de título del patrón</a:t>
            </a:r>
            <a:endParaRPr/>
          </a:p>
        </p:txBody>
      </p:sp>
      <p:pic>
        <p:nvPicPr>
          <p:cNvPr id="15" name="Gráfico 14">
            <a:extLst>
              <a:ext uri="{FF2B5EF4-FFF2-40B4-BE49-F238E27FC236}">
                <a16:creationId xmlns:a16="http://schemas.microsoft.com/office/drawing/2014/main" id="{13C395DD-C181-4945-B024-D0350660F5A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901518" y="3585886"/>
            <a:ext cx="1017614" cy="1017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9968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6"/>
          <p:cNvSpPr txBox="1">
            <a:spLocks noGrp="1"/>
          </p:cNvSpPr>
          <p:nvPr>
            <p:ph type="subTitle" idx="1"/>
          </p:nvPr>
        </p:nvSpPr>
        <p:spPr>
          <a:xfrm>
            <a:off x="4373675" y="3112976"/>
            <a:ext cx="4050300" cy="100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s-ES"/>
              <a:t>Haga clic para modificar el estilo de subtítulo del patrón</a:t>
            </a:r>
            <a:endParaRPr/>
          </a:p>
        </p:txBody>
      </p:sp>
      <p:sp>
        <p:nvSpPr>
          <p:cNvPr id="108" name="Google Shape;108;p16"/>
          <p:cNvSpPr txBox="1">
            <a:spLocks noGrp="1"/>
          </p:cNvSpPr>
          <p:nvPr>
            <p:ph type="title"/>
          </p:nvPr>
        </p:nvSpPr>
        <p:spPr>
          <a:xfrm>
            <a:off x="4373675" y="2004451"/>
            <a:ext cx="4050300" cy="640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45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es-ES"/>
              <a:t>Haga clic para modificar el estilo de título del patrón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1535960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7"/>
          <p:cNvSpPr txBox="1">
            <a:spLocks noGrp="1"/>
          </p:cNvSpPr>
          <p:nvPr>
            <p:ph type="subTitle" idx="1"/>
          </p:nvPr>
        </p:nvSpPr>
        <p:spPr>
          <a:xfrm>
            <a:off x="742875" y="2343150"/>
            <a:ext cx="2377500" cy="9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s-ES"/>
              <a:t>Haga clic para modificar el estilo de subtítulo del patrón</a:t>
            </a:r>
            <a:endParaRPr/>
          </a:p>
        </p:txBody>
      </p:sp>
      <p:sp>
        <p:nvSpPr>
          <p:cNvPr id="111" name="Google Shape;111;p17"/>
          <p:cNvSpPr txBox="1">
            <a:spLocks noGrp="1"/>
          </p:cNvSpPr>
          <p:nvPr>
            <p:ph type="title"/>
          </p:nvPr>
        </p:nvSpPr>
        <p:spPr>
          <a:xfrm>
            <a:off x="720000" y="425514"/>
            <a:ext cx="7704000" cy="457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30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es-ES" dirty="0"/>
              <a:t>Haga clic para modificar el estilo de título del patrón</a:t>
            </a:r>
            <a:endParaRPr dirty="0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1413D9A6-9E63-1545-A228-B7A2E17F588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901518" y="3585886"/>
            <a:ext cx="1017614" cy="1017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947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425514"/>
            <a:ext cx="7704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Font typeface="Raleway"/>
              <a:buNone/>
              <a:defRPr sz="3500" b="1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Font typeface="Raleway"/>
              <a:buNone/>
              <a:defRPr sz="3500" b="1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Font typeface="Raleway"/>
              <a:buNone/>
              <a:defRPr sz="3500" b="1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Font typeface="Raleway"/>
              <a:buNone/>
              <a:defRPr sz="3500" b="1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Font typeface="Raleway"/>
              <a:buNone/>
              <a:defRPr sz="3500" b="1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Font typeface="Raleway"/>
              <a:buNone/>
              <a:defRPr sz="3500" b="1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Font typeface="Raleway"/>
              <a:buNone/>
              <a:defRPr sz="3500" b="1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Font typeface="Raleway"/>
              <a:buNone/>
              <a:defRPr sz="3500" b="1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Font typeface="Raleway"/>
              <a:buNone/>
              <a:defRPr sz="3500" b="1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 dirty="0"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Trebuchet MS"/>
              <a:buChar char="●"/>
              <a:defRPr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Trebuchet MS"/>
              <a:buChar char="○"/>
              <a:defRPr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Trebuchet MS"/>
              <a:buChar char="■"/>
              <a:defRPr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Trebuchet MS"/>
              <a:buChar char="●"/>
              <a:defRPr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Trebuchet MS"/>
              <a:buChar char="○"/>
              <a:defRPr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Trebuchet MS"/>
              <a:buChar char="■"/>
              <a:defRPr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Trebuchet MS"/>
              <a:buChar char="●"/>
              <a:defRPr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Trebuchet MS"/>
              <a:buChar char="○"/>
              <a:defRPr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Trebuchet MS"/>
              <a:buChar char="■"/>
              <a:defRPr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6719325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  <p:sldLayoutId id="2147483665" r:id="rId13"/>
    <p:sldLayoutId id="2147483666" r:id="rId14"/>
    <p:sldLayoutId id="2147483667" r:id="rId15"/>
    <p:sldLayoutId id="2147483668" r:id="rId16"/>
    <p:sldLayoutId id="2147483669" r:id="rId17"/>
    <p:sldLayoutId id="2147483670" r:id="rId18"/>
  </p:sldLayoutIdLst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chemeClr val="accent3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chemeClr val="tx1">
              <a:lumMod val="65000"/>
              <a:lumOff val="35000"/>
            </a:schemeClr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sv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sv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27EE77-6415-B049-9FD9-8963610F32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7257" y="1245898"/>
            <a:ext cx="5358423" cy="2786605"/>
          </a:xfrm>
        </p:spPr>
        <p:txBody>
          <a:bodyPr anchor="ctr"/>
          <a:lstStyle/>
          <a:p>
            <a:r>
              <a:rPr lang="es-ES" sz="3600" dirty="0"/>
              <a:t>Ley Marco de Autorizaciones Sectoriales</a:t>
            </a:r>
            <a:br>
              <a:rPr lang="es-ES" sz="3600" dirty="0"/>
            </a:br>
            <a:r>
              <a:rPr lang="es-CL" sz="2400" b="0" i="1" dirty="0">
                <a:solidFill>
                  <a:schemeClr val="accent5"/>
                </a:solidFill>
              </a:rPr>
              <a:t>Oportunidades para los permisos del sector</a:t>
            </a:r>
            <a:br>
              <a:rPr lang="es-CL" sz="2400" b="0" i="1" dirty="0">
                <a:solidFill>
                  <a:schemeClr val="accent5"/>
                </a:solidFill>
              </a:rPr>
            </a:br>
            <a:br>
              <a:rPr lang="es-ES" sz="1200" b="0" dirty="0"/>
            </a:br>
            <a:r>
              <a:rPr lang="es-CL" sz="1200" b="0" dirty="0"/>
              <a:t>5 de agosto 2026</a:t>
            </a:r>
            <a:br>
              <a:rPr lang="es-CL" sz="1200" dirty="0"/>
            </a:br>
            <a:br>
              <a:rPr lang="es-ES" sz="1200" b="0" dirty="0"/>
            </a:br>
            <a:endParaRPr lang="es-CL" sz="2800" b="0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3D733A0-A1F2-BB43-B649-46D14EB7F8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1152" y="4032503"/>
            <a:ext cx="4887383" cy="409500"/>
          </a:xfrm>
        </p:spPr>
        <p:txBody>
          <a:bodyPr/>
          <a:lstStyle/>
          <a:p>
            <a:r>
              <a:rPr lang="es-CL" b="1" dirty="0"/>
              <a:t>Camila Astorga Valenzuela</a:t>
            </a:r>
          </a:p>
          <a:p>
            <a:r>
              <a:rPr lang="es-CL" dirty="0"/>
              <a:t>Gerente de Regulación </a:t>
            </a:r>
          </a:p>
          <a:p>
            <a:r>
              <a:rPr lang="es-CL" dirty="0"/>
              <a:t>Asociación Chilena de Desalación y Reúso A.G</a:t>
            </a:r>
          </a:p>
        </p:txBody>
      </p:sp>
    </p:spTree>
    <p:extLst>
      <p:ext uri="{BB962C8B-B14F-4D97-AF65-F5344CB8AC3E}">
        <p14:creationId xmlns:p14="http://schemas.microsoft.com/office/powerpoint/2010/main" val="38350192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ulo"/>
          <p:cNvSpPr txBox="1"/>
          <p:nvPr/>
        </p:nvSpPr>
        <p:spPr>
          <a:xfrm>
            <a:off x="377190" y="233172"/>
            <a:ext cx="8366760" cy="75438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s-CL" sz="2250" b="1" dirty="0">
                <a:solidFill>
                  <a:srgbClr val="1C6B7A"/>
                </a:solidFill>
                <a:latin typeface="Raleway"/>
                <a:cs typeface="Raleway"/>
              </a:rPr>
              <a:t>Modificaciones LMAS al sector minero</a:t>
            </a:r>
          </a:p>
        </p:txBody>
      </p:sp>
      <p:sp>
        <p:nvSpPr>
          <p:cNvPr id="12" name="subtitulo"/>
          <p:cNvSpPr txBox="1"/>
          <p:nvPr/>
        </p:nvSpPr>
        <p:spPr>
          <a:xfrm>
            <a:off x="390906" y="699516"/>
            <a:ext cx="8229600" cy="3429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lang="es-CL" sz="1050" i="1" dirty="0">
                <a:solidFill>
                  <a:srgbClr val="6B7B82"/>
                </a:solidFill>
                <a:latin typeface="Corbel"/>
                <a:cs typeface="Corbel"/>
              </a:rPr>
              <a:t>Art. 97 LMAS — modifica la Ley N° 20.551 sobre cierre de faenas e instalaciones mineras</a:t>
            </a:r>
          </a:p>
        </p:txBody>
      </p:sp>
      <p:sp>
        <p:nvSpPr>
          <p:cNvPr id="13" name="card"/>
          <p:cNvSpPr txBox="1"/>
          <p:nvPr/>
        </p:nvSpPr>
        <p:spPr>
          <a:xfrm>
            <a:off x="377190" y="1104138"/>
            <a:ext cx="8366760" cy="562356"/>
          </a:xfrm>
          <a:prstGeom prst="roundRect">
            <a:avLst>
              <a:gd name="adj" fmla="val 8000"/>
            </a:avLst>
          </a:prstGeom>
          <a:solidFill>
            <a:srgbClr val="E8F6FA"/>
          </a:solidFill>
          <a:ln w="9525">
            <a:solidFill>
              <a:srgbClr val="BFE3EF"/>
            </a:solidFill>
          </a:ln>
          <a:effectLst>
            <a:outerShdw blurRad="38100" dist="25400" dir="5400000" rotWithShape="0">
              <a:srgbClr val="16323B">
                <a:alpha val="16000"/>
              </a:srgbClr>
            </a:outerShdw>
          </a:effectLst>
        </p:spPr>
        <p:txBody>
          <a:bodyPr wrap="square" lIns="34290" tIns="20574" rIns="34290" bIns="20574" anchor="t">
            <a:normAutofit/>
          </a:bodyPr>
          <a:lstStyle/>
          <a:p>
            <a:endParaRPr lang="es-CL"/>
          </a:p>
        </p:txBody>
      </p:sp>
      <p:sp>
        <p:nvSpPr>
          <p:cNvPr id="14" name="chip"/>
          <p:cNvSpPr txBox="1"/>
          <p:nvPr/>
        </p:nvSpPr>
        <p:spPr>
          <a:xfrm>
            <a:off x="493776" y="1210437"/>
            <a:ext cx="349758" cy="349758"/>
          </a:xfrm>
          <a:prstGeom prst="roundRect">
            <a:avLst>
              <a:gd name="adj" fmla="val 50000"/>
            </a:avLst>
          </a:prstGeom>
          <a:solidFill>
            <a:srgbClr val="1C6B7A"/>
          </a:solidFill>
        </p:spPr>
        <p:txBody>
          <a:bodyPr wrap="square" lIns="34290" tIns="20574" rIns="34290" bIns="20574" anchor="t">
            <a:normAutofit fontScale="85000" lnSpcReduction="10000"/>
          </a:bodyPr>
          <a:lstStyle/>
          <a:p>
            <a:endParaRPr lang="es-CL"/>
          </a:p>
        </p:txBody>
      </p:sp>
      <p:sp>
        <p:nvSpPr>
          <p:cNvPr id="15" name="chipn"/>
          <p:cNvSpPr txBox="1"/>
          <p:nvPr/>
        </p:nvSpPr>
        <p:spPr>
          <a:xfrm>
            <a:off x="493776" y="1210437"/>
            <a:ext cx="349758" cy="349758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algn="ctr">
              <a:spcAft>
                <a:spcPts val="0"/>
              </a:spcAft>
            </a:pPr>
            <a:r>
              <a:rPr lang="es-CL" sz="938" b="1" dirty="0">
                <a:solidFill>
                  <a:srgbClr val="FFFFFF"/>
                </a:solidFill>
                <a:latin typeface="Raleway"/>
                <a:cs typeface="Raleway"/>
              </a:rPr>
              <a:t>1</a:t>
            </a:r>
          </a:p>
        </p:txBody>
      </p:sp>
      <p:sp>
        <p:nvSpPr>
          <p:cNvPr id="16" name="mt"/>
          <p:cNvSpPr txBox="1"/>
          <p:nvPr/>
        </p:nvSpPr>
        <p:spPr>
          <a:xfrm>
            <a:off x="1028700" y="1104138"/>
            <a:ext cx="7578090" cy="562356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s-CL" sz="1200" dirty="0">
                <a:solidFill>
                  <a:srgbClr val="1B3A44"/>
                </a:solidFill>
                <a:latin typeface="Corbel"/>
                <a:cs typeface="Corbel"/>
              </a:rPr>
              <a:t>Permite la tramitación paralela del plan de cierre y la RCA.</a:t>
            </a:r>
          </a:p>
        </p:txBody>
      </p:sp>
      <p:sp>
        <p:nvSpPr>
          <p:cNvPr id="17" name="card"/>
          <p:cNvSpPr txBox="1"/>
          <p:nvPr/>
        </p:nvSpPr>
        <p:spPr>
          <a:xfrm>
            <a:off x="377190" y="1741932"/>
            <a:ext cx="8366760" cy="562356"/>
          </a:xfrm>
          <a:prstGeom prst="roundRect">
            <a:avLst>
              <a:gd name="adj" fmla="val 8000"/>
            </a:avLst>
          </a:prstGeom>
          <a:solidFill>
            <a:srgbClr val="E8F6FA"/>
          </a:solidFill>
          <a:ln w="9525">
            <a:solidFill>
              <a:srgbClr val="BFE3EF"/>
            </a:solidFill>
          </a:ln>
          <a:effectLst>
            <a:outerShdw blurRad="38100" dist="25400" dir="5400000" rotWithShape="0">
              <a:srgbClr val="16323B">
                <a:alpha val="16000"/>
              </a:srgbClr>
            </a:outerShdw>
          </a:effectLst>
        </p:spPr>
        <p:txBody>
          <a:bodyPr wrap="square" lIns="34290" tIns="20574" rIns="34290" bIns="20574" anchor="t">
            <a:normAutofit/>
          </a:bodyPr>
          <a:lstStyle/>
          <a:p>
            <a:endParaRPr lang="es-CL"/>
          </a:p>
        </p:txBody>
      </p:sp>
      <p:sp>
        <p:nvSpPr>
          <p:cNvPr id="18" name="chip"/>
          <p:cNvSpPr txBox="1"/>
          <p:nvPr/>
        </p:nvSpPr>
        <p:spPr>
          <a:xfrm>
            <a:off x="493776" y="1848231"/>
            <a:ext cx="349758" cy="349758"/>
          </a:xfrm>
          <a:prstGeom prst="roundRect">
            <a:avLst>
              <a:gd name="adj" fmla="val 50000"/>
            </a:avLst>
          </a:prstGeom>
          <a:solidFill>
            <a:srgbClr val="1C6B7A"/>
          </a:solidFill>
        </p:spPr>
        <p:txBody>
          <a:bodyPr wrap="square" lIns="34290" tIns="20574" rIns="34290" bIns="20574" anchor="t">
            <a:normAutofit fontScale="85000" lnSpcReduction="10000"/>
          </a:bodyPr>
          <a:lstStyle/>
          <a:p>
            <a:endParaRPr lang="es-CL"/>
          </a:p>
        </p:txBody>
      </p:sp>
      <p:sp>
        <p:nvSpPr>
          <p:cNvPr id="19" name="chipn"/>
          <p:cNvSpPr txBox="1"/>
          <p:nvPr/>
        </p:nvSpPr>
        <p:spPr>
          <a:xfrm>
            <a:off x="493776" y="1848231"/>
            <a:ext cx="349758" cy="349758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algn="ctr">
              <a:spcAft>
                <a:spcPts val="0"/>
              </a:spcAft>
            </a:pPr>
            <a:r>
              <a:rPr lang="es-CL" sz="938" b="1" dirty="0">
                <a:solidFill>
                  <a:srgbClr val="FFFFFF"/>
                </a:solidFill>
                <a:latin typeface="Raleway"/>
                <a:cs typeface="Raleway"/>
              </a:rPr>
              <a:t>2</a:t>
            </a:r>
          </a:p>
        </p:txBody>
      </p:sp>
      <p:sp>
        <p:nvSpPr>
          <p:cNvPr id="20" name="mt"/>
          <p:cNvSpPr txBox="1"/>
          <p:nvPr/>
        </p:nvSpPr>
        <p:spPr>
          <a:xfrm>
            <a:off x="1028700" y="1741932"/>
            <a:ext cx="7578090" cy="562356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r>
              <a:rPr lang="es-CL" sz="1200" dirty="0">
                <a:solidFill>
                  <a:srgbClr val="1B3A44"/>
                </a:solidFill>
                <a:latin typeface="Corbel"/>
                <a:cs typeface="Corbel"/>
              </a:rPr>
              <a:t>Adecúa los requerimientos de información adicional al solicitante a la LMAS .</a:t>
            </a:r>
          </a:p>
        </p:txBody>
      </p:sp>
      <p:sp>
        <p:nvSpPr>
          <p:cNvPr id="21" name="card"/>
          <p:cNvSpPr txBox="1"/>
          <p:nvPr/>
        </p:nvSpPr>
        <p:spPr>
          <a:xfrm>
            <a:off x="377190" y="2379726"/>
            <a:ext cx="8366760" cy="562356"/>
          </a:xfrm>
          <a:prstGeom prst="roundRect">
            <a:avLst>
              <a:gd name="adj" fmla="val 8000"/>
            </a:avLst>
          </a:prstGeom>
          <a:solidFill>
            <a:srgbClr val="E8F6FA"/>
          </a:solidFill>
          <a:ln w="9525">
            <a:solidFill>
              <a:srgbClr val="BFE3EF"/>
            </a:solidFill>
          </a:ln>
          <a:effectLst>
            <a:outerShdw blurRad="38100" dist="25400" dir="5400000" rotWithShape="0">
              <a:srgbClr val="16323B">
                <a:alpha val="16000"/>
              </a:srgbClr>
            </a:outerShdw>
          </a:effectLst>
        </p:spPr>
        <p:txBody>
          <a:bodyPr wrap="square" lIns="34290" tIns="20574" rIns="34290" bIns="20574" anchor="t">
            <a:normAutofit/>
          </a:bodyPr>
          <a:lstStyle/>
          <a:p>
            <a:endParaRPr lang="es-CL"/>
          </a:p>
        </p:txBody>
      </p:sp>
      <p:sp>
        <p:nvSpPr>
          <p:cNvPr id="22" name="chip"/>
          <p:cNvSpPr txBox="1"/>
          <p:nvPr/>
        </p:nvSpPr>
        <p:spPr>
          <a:xfrm>
            <a:off x="493776" y="2486025"/>
            <a:ext cx="349758" cy="349758"/>
          </a:xfrm>
          <a:prstGeom prst="roundRect">
            <a:avLst>
              <a:gd name="adj" fmla="val 50000"/>
            </a:avLst>
          </a:prstGeom>
          <a:solidFill>
            <a:srgbClr val="1C6B7A"/>
          </a:solidFill>
        </p:spPr>
        <p:txBody>
          <a:bodyPr wrap="square" lIns="34290" tIns="20574" rIns="34290" bIns="20574" anchor="t">
            <a:normAutofit fontScale="85000" lnSpcReduction="10000"/>
          </a:bodyPr>
          <a:lstStyle/>
          <a:p>
            <a:endParaRPr lang="es-CL"/>
          </a:p>
        </p:txBody>
      </p:sp>
      <p:sp>
        <p:nvSpPr>
          <p:cNvPr id="23" name="chipn"/>
          <p:cNvSpPr txBox="1"/>
          <p:nvPr/>
        </p:nvSpPr>
        <p:spPr>
          <a:xfrm>
            <a:off x="493776" y="2486025"/>
            <a:ext cx="349758" cy="349758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algn="ctr">
              <a:spcAft>
                <a:spcPts val="0"/>
              </a:spcAft>
            </a:pPr>
            <a:r>
              <a:rPr lang="es-CL" sz="938" b="1" dirty="0">
                <a:solidFill>
                  <a:srgbClr val="FFFFFF"/>
                </a:solidFill>
                <a:latin typeface="Raleway"/>
                <a:cs typeface="Raleway"/>
              </a:rPr>
              <a:t>3</a:t>
            </a:r>
          </a:p>
        </p:txBody>
      </p:sp>
      <p:sp>
        <p:nvSpPr>
          <p:cNvPr id="25" name="card"/>
          <p:cNvSpPr txBox="1"/>
          <p:nvPr/>
        </p:nvSpPr>
        <p:spPr>
          <a:xfrm>
            <a:off x="377190" y="3017520"/>
            <a:ext cx="8366760" cy="562356"/>
          </a:xfrm>
          <a:prstGeom prst="roundRect">
            <a:avLst>
              <a:gd name="adj" fmla="val 8000"/>
            </a:avLst>
          </a:prstGeom>
          <a:solidFill>
            <a:srgbClr val="E8F6FA"/>
          </a:solidFill>
          <a:ln w="9525">
            <a:solidFill>
              <a:srgbClr val="BFE3EF"/>
            </a:solidFill>
          </a:ln>
          <a:effectLst>
            <a:outerShdw blurRad="38100" dist="25400" dir="5400000" rotWithShape="0">
              <a:srgbClr val="16323B">
                <a:alpha val="16000"/>
              </a:srgbClr>
            </a:outerShdw>
          </a:effectLst>
        </p:spPr>
        <p:txBody>
          <a:bodyPr wrap="square" lIns="34290" tIns="20574" rIns="34290" bIns="20574" anchor="t">
            <a:normAutofit/>
          </a:bodyPr>
          <a:lstStyle/>
          <a:p>
            <a:endParaRPr lang="es-CL"/>
          </a:p>
        </p:txBody>
      </p:sp>
      <p:sp>
        <p:nvSpPr>
          <p:cNvPr id="26" name="chip"/>
          <p:cNvSpPr txBox="1"/>
          <p:nvPr/>
        </p:nvSpPr>
        <p:spPr>
          <a:xfrm>
            <a:off x="493776" y="3123819"/>
            <a:ext cx="349758" cy="349758"/>
          </a:xfrm>
          <a:prstGeom prst="roundRect">
            <a:avLst>
              <a:gd name="adj" fmla="val 50000"/>
            </a:avLst>
          </a:prstGeom>
          <a:solidFill>
            <a:srgbClr val="1C6B7A"/>
          </a:solidFill>
        </p:spPr>
        <p:txBody>
          <a:bodyPr wrap="square" lIns="34290" tIns="20574" rIns="34290" bIns="20574" anchor="t">
            <a:normAutofit fontScale="85000" lnSpcReduction="10000"/>
          </a:bodyPr>
          <a:lstStyle/>
          <a:p>
            <a:endParaRPr lang="es-CL"/>
          </a:p>
        </p:txBody>
      </p:sp>
      <p:sp>
        <p:nvSpPr>
          <p:cNvPr id="27" name="chipn"/>
          <p:cNvSpPr txBox="1"/>
          <p:nvPr/>
        </p:nvSpPr>
        <p:spPr>
          <a:xfrm>
            <a:off x="493776" y="3123819"/>
            <a:ext cx="349758" cy="349758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algn="ctr">
              <a:spcAft>
                <a:spcPts val="0"/>
              </a:spcAft>
            </a:pPr>
            <a:r>
              <a:rPr lang="es-CL" sz="938" b="1" dirty="0">
                <a:solidFill>
                  <a:srgbClr val="FFFFFF"/>
                </a:solidFill>
                <a:latin typeface="Raleway"/>
                <a:cs typeface="Raleway"/>
              </a:rPr>
              <a:t>4</a:t>
            </a:r>
          </a:p>
        </p:txBody>
      </p:sp>
      <p:sp>
        <p:nvSpPr>
          <p:cNvPr id="32" name="mt"/>
          <p:cNvSpPr txBox="1"/>
          <p:nvPr/>
        </p:nvSpPr>
        <p:spPr>
          <a:xfrm>
            <a:off x="1053593" y="2417445"/>
            <a:ext cx="7578090" cy="562356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s-CL" sz="1200" dirty="0">
                <a:solidFill>
                  <a:srgbClr val="1B3A44"/>
                </a:solidFill>
                <a:latin typeface="Corbel"/>
                <a:cs typeface="Corbel"/>
              </a:rPr>
              <a:t>Los planes de cierre aprobados dejan de revisarse cada 5 años: quedan sujetos al programa que defina el SERNAGEOMIN.</a:t>
            </a:r>
          </a:p>
        </p:txBody>
      </p:sp>
      <p:sp>
        <p:nvSpPr>
          <p:cNvPr id="34" name="notat"/>
          <p:cNvSpPr txBox="1"/>
          <p:nvPr/>
        </p:nvSpPr>
        <p:spPr>
          <a:xfrm>
            <a:off x="493776" y="3655314"/>
            <a:ext cx="7295557" cy="452628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s-CL" sz="1050" b="1" dirty="0">
                <a:solidFill>
                  <a:srgbClr val="1C6B7A"/>
                </a:solidFill>
                <a:latin typeface="Raleway"/>
                <a:cs typeface="Raleway"/>
              </a:rPr>
              <a:t>Art. 97 N° 6 y 10:  </a:t>
            </a:r>
            <a:r>
              <a:rPr lang="es-CL" sz="1050" dirty="0">
                <a:solidFill>
                  <a:srgbClr val="1B3A44"/>
                </a:solidFill>
                <a:latin typeface="Corbel"/>
                <a:cs typeface="Corbel"/>
              </a:rPr>
              <a:t>el reglamento precisará los casos del procedimiento simplificado de aprobación y de la declaración jurada de planes de cierre.</a:t>
            </a:r>
          </a:p>
        </p:txBody>
      </p:sp>
      <p:sp>
        <p:nvSpPr>
          <p:cNvPr id="3" name="mt">
            <a:extLst>
              <a:ext uri="{FF2B5EF4-FFF2-40B4-BE49-F238E27FC236}">
                <a16:creationId xmlns:a16="http://schemas.microsoft.com/office/drawing/2014/main" id="{79BB9B60-5BA5-4F78-D87C-8C791587553D}"/>
              </a:ext>
            </a:extLst>
          </p:cNvPr>
          <p:cNvSpPr txBox="1"/>
          <p:nvPr/>
        </p:nvSpPr>
        <p:spPr>
          <a:xfrm>
            <a:off x="1028700" y="3017520"/>
            <a:ext cx="7578090" cy="562356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s-CL" sz="1200" dirty="0">
                <a:solidFill>
                  <a:srgbClr val="1B3A44"/>
                </a:solidFill>
                <a:latin typeface="Corbel"/>
                <a:cs typeface="Corbel"/>
              </a:rPr>
              <a:t>Introduce declaraciones juradas aplicables a los planes de cierre.</a:t>
            </a:r>
          </a:p>
        </p:txBody>
      </p:sp>
      <p:pic>
        <p:nvPicPr>
          <p:cNvPr id="4" name="Imagen 3" descr="Minería - Iconos gratis de industria">
            <a:extLst>
              <a:ext uri="{FF2B5EF4-FFF2-40B4-BE49-F238E27FC236}">
                <a16:creationId xmlns:a16="http://schemas.microsoft.com/office/drawing/2014/main" id="{D8F5AE45-4060-B1B0-73A1-8A8CF4575F55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518705" y="148307"/>
            <a:ext cx="917435" cy="91743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10CD4D-D3EB-D6C6-4814-B744085D8C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ABA74C87-0CEF-E238-F327-4A35ADBE5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7458" y="2350907"/>
            <a:ext cx="4741529" cy="2216689"/>
          </a:xfrm>
        </p:spPr>
        <p:txBody>
          <a:bodyPr anchor="ctr"/>
          <a:lstStyle/>
          <a:p>
            <a:r>
              <a:rPr lang="es-ES" sz="3750" dirty="0"/>
              <a:t>La DGA como parte del Sistema</a:t>
            </a:r>
            <a:r>
              <a:rPr lang="es-ES" sz="3750" dirty="0">
                <a:solidFill>
                  <a:schemeClr val="accent5"/>
                </a:solidFill>
              </a:rPr>
              <a:t> para la Regulación y Evaluación Sectorial</a:t>
            </a:r>
            <a:br>
              <a:rPr lang="es-ES" sz="3750" dirty="0">
                <a:solidFill>
                  <a:schemeClr val="accent5"/>
                </a:solidFill>
              </a:rPr>
            </a:br>
            <a:br>
              <a:rPr lang="es-ES_tradnl" sz="3750" dirty="0"/>
            </a:br>
            <a:endParaRPr lang="es-ES_tradnl" sz="3750" dirty="0">
              <a:solidFill>
                <a:schemeClr val="accent1"/>
              </a:solidFill>
            </a:endParaRPr>
          </a:p>
        </p:txBody>
      </p:sp>
      <p:pic>
        <p:nvPicPr>
          <p:cNvPr id="13" name="Gráfico 12">
            <a:extLst>
              <a:ext uri="{FF2B5EF4-FFF2-40B4-BE49-F238E27FC236}">
                <a16:creationId xmlns:a16="http://schemas.microsoft.com/office/drawing/2014/main" id="{5135E886-EC55-445A-2641-11C135AF73A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926300" y="446337"/>
            <a:ext cx="4250826" cy="4250826"/>
          </a:xfrm>
          <a:prstGeom prst="rect">
            <a:avLst/>
          </a:prstGeom>
        </p:spPr>
      </p:pic>
      <p:sp>
        <p:nvSpPr>
          <p:cNvPr id="2" name="Título 8">
            <a:extLst>
              <a:ext uri="{FF2B5EF4-FFF2-40B4-BE49-F238E27FC236}">
                <a16:creationId xmlns:a16="http://schemas.microsoft.com/office/drawing/2014/main" id="{0CA142FD-D7B0-259C-0799-C76F35081B60}"/>
              </a:ext>
            </a:extLst>
          </p:cNvPr>
          <p:cNvSpPr>
            <a:spLocks noGrp="1"/>
          </p:cNvSpPr>
          <p:nvPr>
            <p:ph type="title" idx="2"/>
          </p:nvPr>
        </p:nvSpPr>
        <p:spPr>
          <a:xfrm>
            <a:off x="3280500" y="760839"/>
            <a:ext cx="1645800" cy="1097400"/>
          </a:xfrm>
        </p:spPr>
        <p:txBody>
          <a:bodyPr/>
          <a:lstStyle/>
          <a:p>
            <a:r>
              <a:rPr lang="es-ES_tradnl" dirty="0">
                <a:solidFill>
                  <a:schemeClr val="accent5"/>
                </a:solidFill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1028020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A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365760" y="0"/>
            <a:ext cx="8412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D6E8A"/>
                </a:solidFill>
              </a:rPr>
              <a:t>La DGA y el Stock de Expedientes Pendientes</a:t>
            </a:r>
            <a:endParaRPr lang="en-US" sz="1800" dirty="0">
              <a:solidFill>
                <a:srgbClr val="0D6E8A"/>
              </a:solidFill>
            </a:endParaRPr>
          </a:p>
        </p:txBody>
      </p:sp>
      <p:sp>
        <p:nvSpPr>
          <p:cNvPr id="5" name="Shape 3"/>
          <p:cNvSpPr/>
          <p:nvPr/>
        </p:nvSpPr>
        <p:spPr>
          <a:xfrm>
            <a:off x="256032" y="822960"/>
            <a:ext cx="3291840" cy="1439333"/>
          </a:xfrm>
          <a:prstGeom prst="rect">
            <a:avLst/>
          </a:prstGeom>
          <a:solidFill>
            <a:srgbClr val="0A3D5C"/>
          </a:solidFill>
          <a:ln w="12700">
            <a:solidFill>
              <a:srgbClr val="0A3D5C"/>
            </a:solidFill>
            <a:prstDash val="solid"/>
          </a:ln>
          <a:effectLst>
            <a:outerShdw blurRad="76200" dist="25400" dir="81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es-CL"/>
          </a:p>
        </p:txBody>
      </p:sp>
      <p:sp>
        <p:nvSpPr>
          <p:cNvPr id="6" name="Text 4"/>
          <p:cNvSpPr/>
          <p:nvPr/>
        </p:nvSpPr>
        <p:spPr>
          <a:xfrm>
            <a:off x="239099" y="708660"/>
            <a:ext cx="32918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5200" b="1" dirty="0">
                <a:solidFill>
                  <a:srgbClr val="F96167"/>
                </a:solidFill>
              </a:rPr>
              <a:t>~28.600</a:t>
            </a:r>
            <a:endParaRPr lang="en-US" sz="5200" dirty="0"/>
          </a:p>
        </p:txBody>
      </p:sp>
      <p:sp>
        <p:nvSpPr>
          <p:cNvPr id="7" name="Text 5"/>
          <p:cNvSpPr/>
          <p:nvPr/>
        </p:nvSpPr>
        <p:spPr>
          <a:xfrm>
            <a:off x="320040" y="1504188"/>
            <a:ext cx="316382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</a:rPr>
              <a:t>expedientes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</a:rPr>
              <a:t>pendientes en la DGA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3950208" y="2716990"/>
            <a:ext cx="5029200" cy="18288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EF2"/>
            </a:solidFill>
            <a:prstDash val="solid"/>
          </a:ln>
          <a:effectLst>
            <a:outerShdw blurRad="50800" dist="127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s-CL"/>
          </a:p>
        </p:txBody>
      </p:sp>
      <p:sp>
        <p:nvSpPr>
          <p:cNvPr id="12" name="Shape 10"/>
          <p:cNvSpPr/>
          <p:nvPr/>
        </p:nvSpPr>
        <p:spPr>
          <a:xfrm>
            <a:off x="3950208" y="2716990"/>
            <a:ext cx="5029200" cy="347472"/>
          </a:xfrm>
          <a:prstGeom prst="rect">
            <a:avLst/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es-CL"/>
          </a:p>
        </p:txBody>
      </p:sp>
      <p:sp>
        <p:nvSpPr>
          <p:cNvPr id="13" name="Text 11"/>
          <p:cNvSpPr/>
          <p:nvPr/>
        </p:nvSpPr>
        <p:spPr>
          <a:xfrm>
            <a:off x="4059936" y="2735278"/>
            <a:ext cx="48463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00" dirty="0">
                <a:solidFill>
                  <a:srgbClr val="FFFFFF"/>
                </a:solidFill>
              </a:rPr>
              <a:t>META DECLARADA POR EL MINISTRO MOP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4059936" y="3119326"/>
            <a:ext cx="4809744" cy="1261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2C39A"/>
                </a:solidFill>
              </a:rPr>
              <a:t>✔  </a:t>
            </a:r>
            <a:r>
              <a:rPr lang="en-US" sz="1150" dirty="0">
                <a:solidFill>
                  <a:srgbClr val="1A2E3B"/>
                </a:solidFill>
              </a:rPr>
              <a:t>Resolver todo lo que ingrese en el año (sin acumulación nueva)
</a:t>
            </a:r>
            <a:r>
              <a:rPr lang="en-US" sz="1150" b="1" dirty="0">
                <a:solidFill>
                  <a:srgbClr val="02C39A"/>
                </a:solidFill>
              </a:rPr>
              <a:t>✔  </a:t>
            </a:r>
            <a:r>
              <a:rPr lang="en-US" sz="1150" dirty="0">
                <a:solidFill>
                  <a:srgbClr val="1A2E3B"/>
                </a:solidFill>
              </a:rPr>
              <a:t>Reducir y eliminar el stock acumulado de ~28.600 expedientes pendientes</a:t>
            </a:r>
            <a:endParaRPr lang="en-US" sz="1150" dirty="0"/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58D72E24-D063-C3D6-7DDD-94DC46474E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06" y="2716990"/>
            <a:ext cx="3674491" cy="1785583"/>
          </a:xfrm>
          <a:prstGeom prst="rect">
            <a:avLst/>
          </a:prstGeom>
        </p:spPr>
      </p:pic>
      <p:pic>
        <p:nvPicPr>
          <p:cNvPr id="22" name="object 3">
            <a:extLst>
              <a:ext uri="{FF2B5EF4-FFF2-40B4-BE49-F238E27FC236}">
                <a16:creationId xmlns:a16="http://schemas.microsoft.com/office/drawing/2014/main" id="{E6C8486B-EF90-B1E6-C912-09EC6639A730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375999" y="783940"/>
            <a:ext cx="3930384" cy="172943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ulo"/>
          <p:cNvSpPr txBox="1"/>
          <p:nvPr/>
        </p:nvSpPr>
        <p:spPr>
          <a:xfrm>
            <a:off x="377190" y="233172"/>
            <a:ext cx="8366760" cy="75438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s-CL" sz="2100" b="1" dirty="0">
                <a:solidFill>
                  <a:srgbClr val="1C6B7A"/>
                </a:solidFill>
                <a:latin typeface="Raleway"/>
                <a:cs typeface="Raleway"/>
              </a:rPr>
              <a:t>Medidas de la DGA para reducir el stock y modernizar la gestión de expedientes</a:t>
            </a:r>
          </a:p>
        </p:txBody>
      </p:sp>
      <p:sp>
        <p:nvSpPr>
          <p:cNvPr id="12" name="chbg"/>
          <p:cNvSpPr txBox="1"/>
          <p:nvPr/>
        </p:nvSpPr>
        <p:spPr>
          <a:xfrm>
            <a:off x="377190" y="1062990"/>
            <a:ext cx="3394710" cy="270891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9525">
            <a:solidFill>
              <a:srgbClr val="BFE3EF"/>
            </a:solidFill>
          </a:ln>
          <a:effectLst>
            <a:outerShdw blurRad="38100" dist="25400" dir="5400000" rotWithShape="0">
              <a:srgbClr val="16323B">
                <a:alpha val="16000"/>
              </a:srgbClr>
            </a:outerShdw>
          </a:effectLst>
        </p:spPr>
        <p:txBody>
          <a:bodyPr wrap="square" lIns="34290" tIns="20574" rIns="34290" bIns="20574" anchor="t">
            <a:normAutofit/>
          </a:bodyPr>
          <a:lstStyle/>
          <a:p>
            <a:endParaRPr lang="es-CL"/>
          </a:p>
        </p:txBody>
      </p:sp>
      <p:pic>
        <p:nvPicPr>
          <p:cNvPr id="13" name="chart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776" y="1179576"/>
            <a:ext cx="3154680" cy="2489454"/>
          </a:xfrm>
          <a:prstGeom prst="rect">
            <a:avLst/>
          </a:prstGeom>
        </p:spPr>
      </p:pic>
      <p:sp>
        <p:nvSpPr>
          <p:cNvPr id="14" name="caps"/>
          <p:cNvSpPr txBox="1"/>
          <p:nvPr/>
        </p:nvSpPr>
        <p:spPr>
          <a:xfrm>
            <a:off x="377190" y="3874770"/>
            <a:ext cx="3394710" cy="89154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marL="137160" indent="-137160" algn="l">
              <a:lnSpc>
                <a:spcPct val="100000"/>
              </a:lnSpc>
              <a:spcAft>
                <a:spcPts val="225"/>
              </a:spcAft>
            </a:pPr>
            <a:r>
              <a:rPr lang="es-CL" sz="1000" b="1" dirty="0">
                <a:solidFill>
                  <a:srgbClr val="1C87B8"/>
                </a:solidFill>
                <a:latin typeface="Corbel"/>
                <a:cs typeface="Corbel"/>
              </a:rPr>
              <a:t>▸  </a:t>
            </a:r>
            <a:r>
              <a:rPr lang="es-CL" sz="1000" dirty="0">
                <a:solidFill>
                  <a:srgbClr val="1B3A44"/>
                </a:solidFill>
                <a:latin typeface="Corbel"/>
                <a:cs typeface="Corbel"/>
              </a:rPr>
              <a:t>El stock pendiente presiona la capacidad de resolución de la DGA.</a:t>
            </a:r>
          </a:p>
          <a:p>
            <a:pPr marL="137160" indent="-137160" algn="l">
              <a:lnSpc>
                <a:spcPct val="100000"/>
              </a:lnSpc>
              <a:spcAft>
                <a:spcPts val="225"/>
              </a:spcAft>
            </a:pPr>
            <a:r>
              <a:rPr lang="es-CL" sz="1000" b="1" dirty="0">
                <a:solidFill>
                  <a:srgbClr val="1C87B8"/>
                </a:solidFill>
                <a:latin typeface="Corbel"/>
                <a:cs typeface="Corbel"/>
              </a:rPr>
              <a:t>▸  </a:t>
            </a:r>
            <a:r>
              <a:rPr lang="es-CL" sz="1000" dirty="0">
                <a:solidFill>
                  <a:srgbClr val="1B3A44"/>
                </a:solidFill>
                <a:latin typeface="Corbel"/>
                <a:cs typeface="Corbel"/>
              </a:rPr>
              <a:t>“Equipo de Permisos”: +57 analistas dedicados exclusivamente a resolver.</a:t>
            </a:r>
          </a:p>
          <a:p>
            <a:pPr marL="137160" indent="-137160" algn="l">
              <a:lnSpc>
                <a:spcPct val="100000"/>
              </a:lnSpc>
              <a:spcAft>
                <a:spcPts val="225"/>
              </a:spcAft>
            </a:pPr>
            <a:r>
              <a:rPr lang="es-CL" sz="1000" b="1" dirty="0">
                <a:solidFill>
                  <a:srgbClr val="1C87B8"/>
                </a:solidFill>
                <a:latin typeface="Corbel"/>
                <a:cs typeface="Corbel"/>
              </a:rPr>
              <a:t>▸  </a:t>
            </a:r>
            <a:r>
              <a:rPr lang="es-CL" sz="1000" dirty="0">
                <a:solidFill>
                  <a:srgbClr val="1B3A44"/>
                </a:solidFill>
                <a:latin typeface="Corbel"/>
                <a:cs typeface="Corbel"/>
              </a:rPr>
              <a:t>+53% de dotación resolutiva desde junio de 2026.</a:t>
            </a:r>
          </a:p>
        </p:txBody>
      </p:sp>
      <p:sp>
        <p:nvSpPr>
          <p:cNvPr id="15" name="kicker"/>
          <p:cNvSpPr txBox="1"/>
          <p:nvPr/>
        </p:nvSpPr>
        <p:spPr>
          <a:xfrm>
            <a:off x="3943350" y="1062990"/>
            <a:ext cx="4800600" cy="27432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lang="es-CL" sz="1088" b="1" spc="60" dirty="0">
                <a:solidFill>
                  <a:srgbClr val="1C6B7A"/>
                </a:solidFill>
                <a:latin typeface="Raleway"/>
                <a:cs typeface="Raleway"/>
              </a:rPr>
              <a:t>OTRAS MEDIDAS DE AGILIZACIÓN</a:t>
            </a:r>
          </a:p>
        </p:txBody>
      </p:sp>
      <p:sp>
        <p:nvSpPr>
          <p:cNvPr id="16" name="card"/>
          <p:cNvSpPr txBox="1"/>
          <p:nvPr/>
        </p:nvSpPr>
        <p:spPr>
          <a:xfrm>
            <a:off x="3943350" y="1453896"/>
            <a:ext cx="4800600" cy="534924"/>
          </a:xfrm>
          <a:prstGeom prst="roundRect">
            <a:avLst>
              <a:gd name="adj" fmla="val 8000"/>
            </a:avLst>
          </a:prstGeom>
          <a:solidFill>
            <a:srgbClr val="E8F6FA"/>
          </a:solidFill>
          <a:ln w="9525">
            <a:solidFill>
              <a:srgbClr val="BFE3EF"/>
            </a:solidFill>
          </a:ln>
        </p:spPr>
        <p:txBody>
          <a:bodyPr wrap="square" lIns="34290" tIns="20574" rIns="34290" bIns="20574" anchor="t">
            <a:normAutofit/>
          </a:bodyPr>
          <a:lstStyle/>
          <a:p>
            <a:endParaRPr lang="es-CL"/>
          </a:p>
        </p:txBody>
      </p:sp>
      <p:sp>
        <p:nvSpPr>
          <p:cNvPr id="17" name="chip"/>
          <p:cNvSpPr txBox="1"/>
          <p:nvPr/>
        </p:nvSpPr>
        <p:spPr>
          <a:xfrm>
            <a:off x="4046220" y="1556766"/>
            <a:ext cx="329184" cy="329184"/>
          </a:xfrm>
          <a:prstGeom prst="roundRect">
            <a:avLst>
              <a:gd name="adj" fmla="val 50000"/>
            </a:avLst>
          </a:prstGeom>
          <a:solidFill>
            <a:srgbClr val="1C6B7A"/>
          </a:solidFill>
        </p:spPr>
        <p:txBody>
          <a:bodyPr wrap="square" lIns="34290" tIns="20574" rIns="34290" bIns="20574" anchor="t">
            <a:normAutofit fontScale="85000" lnSpcReduction="20000"/>
          </a:bodyPr>
          <a:lstStyle/>
          <a:p>
            <a:endParaRPr lang="es-CL"/>
          </a:p>
        </p:txBody>
      </p:sp>
      <p:sp>
        <p:nvSpPr>
          <p:cNvPr id="18" name="chipn"/>
          <p:cNvSpPr txBox="1"/>
          <p:nvPr/>
        </p:nvSpPr>
        <p:spPr>
          <a:xfrm>
            <a:off x="4046220" y="1556766"/>
            <a:ext cx="329184" cy="329184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algn="ctr">
              <a:spcAft>
                <a:spcPts val="0"/>
              </a:spcAft>
            </a:pPr>
            <a:r>
              <a:rPr lang="es-CL" sz="975" b="1" dirty="0">
                <a:solidFill>
                  <a:srgbClr val="FFFFFF"/>
                </a:solidFill>
                <a:latin typeface="Raleway"/>
                <a:cs typeface="Raleway"/>
              </a:rPr>
              <a:t>1</a:t>
            </a:r>
          </a:p>
        </p:txBody>
      </p:sp>
      <p:sp>
        <p:nvSpPr>
          <p:cNvPr id="19" name="md"/>
          <p:cNvSpPr txBox="1"/>
          <p:nvPr/>
        </p:nvSpPr>
        <p:spPr>
          <a:xfrm>
            <a:off x="4526280" y="1453896"/>
            <a:ext cx="4149090" cy="534924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s-CL" sz="975" b="1" dirty="0">
                <a:solidFill>
                  <a:srgbClr val="1C6B7A"/>
                </a:solidFill>
                <a:latin typeface="Raleway"/>
                <a:cs typeface="Raleway"/>
              </a:rPr>
              <a:t>Modernización de plataformas — </a:t>
            </a:r>
            <a:r>
              <a:rPr lang="es-CL" sz="938" dirty="0">
                <a:solidFill>
                  <a:srgbClr val="1B3A44"/>
                </a:solidFill>
                <a:latin typeface="Corbel"/>
                <a:cs typeface="Corbel"/>
              </a:rPr>
              <a:t>Sistemas digitales ágiles y trazables.</a:t>
            </a:r>
          </a:p>
        </p:txBody>
      </p:sp>
      <p:sp>
        <p:nvSpPr>
          <p:cNvPr id="20" name="card"/>
          <p:cNvSpPr txBox="1"/>
          <p:nvPr/>
        </p:nvSpPr>
        <p:spPr>
          <a:xfrm>
            <a:off x="3943350" y="2050542"/>
            <a:ext cx="4800600" cy="534924"/>
          </a:xfrm>
          <a:prstGeom prst="roundRect">
            <a:avLst>
              <a:gd name="adj" fmla="val 8000"/>
            </a:avLst>
          </a:prstGeom>
          <a:solidFill>
            <a:srgbClr val="E8F6FA"/>
          </a:solidFill>
          <a:ln w="9525">
            <a:solidFill>
              <a:srgbClr val="BFE3EF"/>
            </a:solidFill>
          </a:ln>
        </p:spPr>
        <p:txBody>
          <a:bodyPr wrap="square" lIns="34290" tIns="20574" rIns="34290" bIns="20574" anchor="t">
            <a:normAutofit/>
          </a:bodyPr>
          <a:lstStyle/>
          <a:p>
            <a:endParaRPr lang="es-CL"/>
          </a:p>
        </p:txBody>
      </p:sp>
      <p:sp>
        <p:nvSpPr>
          <p:cNvPr id="21" name="chip"/>
          <p:cNvSpPr txBox="1"/>
          <p:nvPr/>
        </p:nvSpPr>
        <p:spPr>
          <a:xfrm>
            <a:off x="4046220" y="2153412"/>
            <a:ext cx="329184" cy="329184"/>
          </a:xfrm>
          <a:prstGeom prst="roundRect">
            <a:avLst>
              <a:gd name="adj" fmla="val 50000"/>
            </a:avLst>
          </a:prstGeom>
          <a:solidFill>
            <a:srgbClr val="1C6B7A"/>
          </a:solidFill>
        </p:spPr>
        <p:txBody>
          <a:bodyPr wrap="square" lIns="34290" tIns="20574" rIns="34290" bIns="20574" anchor="t">
            <a:normAutofit fontScale="85000" lnSpcReduction="20000"/>
          </a:bodyPr>
          <a:lstStyle/>
          <a:p>
            <a:endParaRPr lang="es-CL"/>
          </a:p>
        </p:txBody>
      </p:sp>
      <p:sp>
        <p:nvSpPr>
          <p:cNvPr id="22" name="chipn"/>
          <p:cNvSpPr txBox="1"/>
          <p:nvPr/>
        </p:nvSpPr>
        <p:spPr>
          <a:xfrm>
            <a:off x="4046220" y="2153412"/>
            <a:ext cx="329184" cy="329184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algn="ctr">
              <a:spcAft>
                <a:spcPts val="0"/>
              </a:spcAft>
            </a:pPr>
            <a:r>
              <a:rPr lang="es-CL" sz="975" b="1" dirty="0">
                <a:solidFill>
                  <a:srgbClr val="FFFFFF"/>
                </a:solidFill>
                <a:latin typeface="Raleway"/>
                <a:cs typeface="Raleway"/>
              </a:rPr>
              <a:t>2</a:t>
            </a:r>
          </a:p>
        </p:txBody>
      </p:sp>
      <p:sp>
        <p:nvSpPr>
          <p:cNvPr id="23" name="md"/>
          <p:cNvSpPr txBox="1"/>
          <p:nvPr/>
        </p:nvSpPr>
        <p:spPr>
          <a:xfrm>
            <a:off x="4526280" y="2050542"/>
            <a:ext cx="4149090" cy="534924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s-CL" sz="975" b="1" dirty="0">
                <a:solidFill>
                  <a:srgbClr val="1C6B7A"/>
                </a:solidFill>
                <a:latin typeface="Raleway"/>
                <a:cs typeface="Raleway"/>
              </a:rPr>
              <a:t>Reestructuración de equipos — </a:t>
            </a:r>
            <a:r>
              <a:rPr lang="es-CL" sz="938" dirty="0">
                <a:solidFill>
                  <a:srgbClr val="1B3A44"/>
                </a:solidFill>
                <a:latin typeface="Corbel"/>
                <a:cs typeface="Corbel"/>
              </a:rPr>
              <a:t>Mayor capacidad de resolución.</a:t>
            </a:r>
          </a:p>
        </p:txBody>
      </p:sp>
      <p:sp>
        <p:nvSpPr>
          <p:cNvPr id="24" name="card"/>
          <p:cNvSpPr txBox="1"/>
          <p:nvPr/>
        </p:nvSpPr>
        <p:spPr>
          <a:xfrm>
            <a:off x="3943350" y="2647188"/>
            <a:ext cx="4800600" cy="534924"/>
          </a:xfrm>
          <a:prstGeom prst="roundRect">
            <a:avLst>
              <a:gd name="adj" fmla="val 8000"/>
            </a:avLst>
          </a:prstGeom>
          <a:solidFill>
            <a:srgbClr val="E8F6FA"/>
          </a:solidFill>
          <a:ln w="9525">
            <a:solidFill>
              <a:srgbClr val="BFE3EF"/>
            </a:solidFill>
          </a:ln>
        </p:spPr>
        <p:txBody>
          <a:bodyPr wrap="square" lIns="34290" tIns="20574" rIns="34290" bIns="20574" anchor="t">
            <a:normAutofit/>
          </a:bodyPr>
          <a:lstStyle/>
          <a:p>
            <a:endParaRPr lang="es-CL"/>
          </a:p>
        </p:txBody>
      </p:sp>
      <p:sp>
        <p:nvSpPr>
          <p:cNvPr id="25" name="chip"/>
          <p:cNvSpPr txBox="1"/>
          <p:nvPr/>
        </p:nvSpPr>
        <p:spPr>
          <a:xfrm>
            <a:off x="4046220" y="2750058"/>
            <a:ext cx="329184" cy="329184"/>
          </a:xfrm>
          <a:prstGeom prst="roundRect">
            <a:avLst>
              <a:gd name="adj" fmla="val 50000"/>
            </a:avLst>
          </a:prstGeom>
          <a:solidFill>
            <a:srgbClr val="1C6B7A"/>
          </a:solidFill>
        </p:spPr>
        <p:txBody>
          <a:bodyPr wrap="square" lIns="34290" tIns="20574" rIns="34290" bIns="20574" anchor="t">
            <a:normAutofit fontScale="85000" lnSpcReduction="20000"/>
          </a:bodyPr>
          <a:lstStyle/>
          <a:p>
            <a:endParaRPr lang="es-CL"/>
          </a:p>
        </p:txBody>
      </p:sp>
      <p:sp>
        <p:nvSpPr>
          <p:cNvPr id="26" name="chipn"/>
          <p:cNvSpPr txBox="1"/>
          <p:nvPr/>
        </p:nvSpPr>
        <p:spPr>
          <a:xfrm>
            <a:off x="4046220" y="2750058"/>
            <a:ext cx="329184" cy="329184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algn="ctr">
              <a:spcAft>
                <a:spcPts val="0"/>
              </a:spcAft>
            </a:pPr>
            <a:r>
              <a:rPr lang="es-CL" sz="975" b="1" dirty="0">
                <a:solidFill>
                  <a:srgbClr val="FFFFFF"/>
                </a:solidFill>
                <a:latin typeface="Raleway"/>
                <a:cs typeface="Raleway"/>
              </a:rPr>
              <a:t>3</a:t>
            </a:r>
          </a:p>
        </p:txBody>
      </p:sp>
      <p:sp>
        <p:nvSpPr>
          <p:cNvPr id="27" name="md"/>
          <p:cNvSpPr txBox="1"/>
          <p:nvPr/>
        </p:nvSpPr>
        <p:spPr>
          <a:xfrm>
            <a:off x="4526280" y="2647188"/>
            <a:ext cx="4149090" cy="534924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s-CL" sz="975" b="1" dirty="0">
                <a:solidFill>
                  <a:srgbClr val="1C6B7A"/>
                </a:solidFill>
                <a:latin typeface="Raleway"/>
                <a:cs typeface="Raleway"/>
              </a:rPr>
              <a:t>Unificación de etapas — </a:t>
            </a:r>
            <a:r>
              <a:rPr lang="es-CL" sz="938" dirty="0">
                <a:solidFill>
                  <a:srgbClr val="1B3A44"/>
                </a:solidFill>
                <a:latin typeface="Corbel"/>
                <a:cs typeface="Corbel"/>
              </a:rPr>
              <a:t>Elimina duplicidades.</a:t>
            </a:r>
          </a:p>
        </p:txBody>
      </p:sp>
      <p:sp>
        <p:nvSpPr>
          <p:cNvPr id="28" name="card"/>
          <p:cNvSpPr txBox="1"/>
          <p:nvPr/>
        </p:nvSpPr>
        <p:spPr>
          <a:xfrm>
            <a:off x="3943350" y="3243834"/>
            <a:ext cx="4800600" cy="534924"/>
          </a:xfrm>
          <a:prstGeom prst="roundRect">
            <a:avLst>
              <a:gd name="adj" fmla="val 8000"/>
            </a:avLst>
          </a:prstGeom>
          <a:solidFill>
            <a:srgbClr val="E8F6FA"/>
          </a:solidFill>
          <a:ln w="9525">
            <a:solidFill>
              <a:srgbClr val="BFE3EF"/>
            </a:solidFill>
          </a:ln>
        </p:spPr>
        <p:txBody>
          <a:bodyPr wrap="square" lIns="34290" tIns="20574" rIns="34290" bIns="20574" anchor="t">
            <a:normAutofit/>
          </a:bodyPr>
          <a:lstStyle/>
          <a:p>
            <a:endParaRPr lang="es-CL"/>
          </a:p>
        </p:txBody>
      </p:sp>
      <p:sp>
        <p:nvSpPr>
          <p:cNvPr id="29" name="chip"/>
          <p:cNvSpPr txBox="1"/>
          <p:nvPr/>
        </p:nvSpPr>
        <p:spPr>
          <a:xfrm>
            <a:off x="4046220" y="3346704"/>
            <a:ext cx="329184" cy="329184"/>
          </a:xfrm>
          <a:prstGeom prst="roundRect">
            <a:avLst>
              <a:gd name="adj" fmla="val 50000"/>
            </a:avLst>
          </a:prstGeom>
          <a:solidFill>
            <a:srgbClr val="1C6B7A"/>
          </a:solidFill>
        </p:spPr>
        <p:txBody>
          <a:bodyPr wrap="square" lIns="34290" tIns="20574" rIns="34290" bIns="20574" anchor="t">
            <a:normAutofit fontScale="85000" lnSpcReduction="20000"/>
          </a:bodyPr>
          <a:lstStyle/>
          <a:p>
            <a:endParaRPr lang="es-CL"/>
          </a:p>
        </p:txBody>
      </p:sp>
      <p:sp>
        <p:nvSpPr>
          <p:cNvPr id="30" name="chipn"/>
          <p:cNvSpPr txBox="1"/>
          <p:nvPr/>
        </p:nvSpPr>
        <p:spPr>
          <a:xfrm>
            <a:off x="4046220" y="3346704"/>
            <a:ext cx="329184" cy="329184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algn="ctr">
              <a:spcAft>
                <a:spcPts val="0"/>
              </a:spcAft>
            </a:pPr>
            <a:r>
              <a:rPr lang="es-CL" sz="975" b="1" dirty="0">
                <a:solidFill>
                  <a:srgbClr val="FFFFFF"/>
                </a:solidFill>
                <a:latin typeface="Raleway"/>
                <a:cs typeface="Raleway"/>
              </a:rPr>
              <a:t>4</a:t>
            </a:r>
          </a:p>
        </p:txBody>
      </p:sp>
      <p:sp>
        <p:nvSpPr>
          <p:cNvPr id="31" name="md"/>
          <p:cNvSpPr txBox="1"/>
          <p:nvPr/>
        </p:nvSpPr>
        <p:spPr>
          <a:xfrm>
            <a:off x="4526280" y="3243834"/>
            <a:ext cx="4149090" cy="534924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s-CL" sz="975" b="1" dirty="0">
                <a:solidFill>
                  <a:srgbClr val="1C6B7A"/>
                </a:solidFill>
                <a:latin typeface="Raleway"/>
                <a:cs typeface="Raleway"/>
              </a:rPr>
              <a:t>Inteligencia Artificial — </a:t>
            </a:r>
            <a:r>
              <a:rPr lang="es-CL" sz="938" dirty="0">
                <a:solidFill>
                  <a:srgbClr val="1B3A44"/>
                </a:solidFill>
                <a:latin typeface="Corbel"/>
                <a:cs typeface="Corbel"/>
              </a:rPr>
              <a:t>Informes, resoluciones y actos administrativos.</a:t>
            </a:r>
          </a:p>
        </p:txBody>
      </p:sp>
      <p:sp>
        <p:nvSpPr>
          <p:cNvPr id="32" name="card"/>
          <p:cNvSpPr txBox="1"/>
          <p:nvPr/>
        </p:nvSpPr>
        <p:spPr>
          <a:xfrm>
            <a:off x="3943350" y="3840480"/>
            <a:ext cx="4800600" cy="534924"/>
          </a:xfrm>
          <a:prstGeom prst="roundRect">
            <a:avLst>
              <a:gd name="adj" fmla="val 8000"/>
            </a:avLst>
          </a:prstGeom>
          <a:solidFill>
            <a:srgbClr val="E8F6FA"/>
          </a:solidFill>
          <a:ln w="9525">
            <a:solidFill>
              <a:srgbClr val="BFE3EF"/>
            </a:solidFill>
          </a:ln>
        </p:spPr>
        <p:txBody>
          <a:bodyPr wrap="square" lIns="34290" tIns="20574" rIns="34290" bIns="20574" anchor="t">
            <a:normAutofit/>
          </a:bodyPr>
          <a:lstStyle/>
          <a:p>
            <a:endParaRPr lang="es-CL"/>
          </a:p>
        </p:txBody>
      </p:sp>
      <p:sp>
        <p:nvSpPr>
          <p:cNvPr id="33" name="chip"/>
          <p:cNvSpPr txBox="1"/>
          <p:nvPr/>
        </p:nvSpPr>
        <p:spPr>
          <a:xfrm>
            <a:off x="4046220" y="3943350"/>
            <a:ext cx="329184" cy="329184"/>
          </a:xfrm>
          <a:prstGeom prst="roundRect">
            <a:avLst>
              <a:gd name="adj" fmla="val 50000"/>
            </a:avLst>
          </a:prstGeom>
          <a:solidFill>
            <a:srgbClr val="1C6B7A"/>
          </a:solidFill>
        </p:spPr>
        <p:txBody>
          <a:bodyPr wrap="square" lIns="34290" tIns="20574" rIns="34290" bIns="20574" anchor="t">
            <a:normAutofit fontScale="85000" lnSpcReduction="20000"/>
          </a:bodyPr>
          <a:lstStyle/>
          <a:p>
            <a:endParaRPr lang="es-CL"/>
          </a:p>
        </p:txBody>
      </p:sp>
      <p:sp>
        <p:nvSpPr>
          <p:cNvPr id="34" name="chipn"/>
          <p:cNvSpPr txBox="1"/>
          <p:nvPr/>
        </p:nvSpPr>
        <p:spPr>
          <a:xfrm>
            <a:off x="4046220" y="3943350"/>
            <a:ext cx="329184" cy="329184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algn="ctr">
              <a:spcAft>
                <a:spcPts val="0"/>
              </a:spcAft>
            </a:pPr>
            <a:r>
              <a:rPr lang="es-CL" sz="975" b="1" dirty="0">
                <a:solidFill>
                  <a:srgbClr val="FFFFFF"/>
                </a:solidFill>
                <a:latin typeface="Raleway"/>
                <a:cs typeface="Raleway"/>
              </a:rPr>
              <a:t>5</a:t>
            </a:r>
          </a:p>
        </p:txBody>
      </p:sp>
      <p:sp>
        <p:nvSpPr>
          <p:cNvPr id="35" name="md"/>
          <p:cNvSpPr txBox="1"/>
          <p:nvPr/>
        </p:nvSpPr>
        <p:spPr>
          <a:xfrm>
            <a:off x="4526280" y="3840480"/>
            <a:ext cx="4149090" cy="534924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s-CL" sz="975" b="1" dirty="0">
                <a:solidFill>
                  <a:srgbClr val="1C6B7A"/>
                </a:solidFill>
                <a:latin typeface="Raleway"/>
                <a:cs typeface="Raleway"/>
              </a:rPr>
              <a:t>Externalización — </a:t>
            </a:r>
            <a:r>
              <a:rPr lang="es-CL" sz="938" dirty="0">
                <a:solidFill>
                  <a:srgbClr val="1B3A44"/>
                </a:solidFill>
                <a:latin typeface="Corbel"/>
                <a:cs typeface="Corbel"/>
              </a:rPr>
              <a:t>Procedimientos simples (p. ej. permisos de trabajo).</a:t>
            </a:r>
          </a:p>
        </p:txBody>
      </p:sp>
      <p:sp>
        <p:nvSpPr>
          <p:cNvPr id="36" name="src"/>
          <p:cNvSpPr txBox="1"/>
          <p:nvPr/>
        </p:nvSpPr>
        <p:spPr>
          <a:xfrm>
            <a:off x="377190" y="4814316"/>
            <a:ext cx="8366760" cy="27432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lang="es-CL" sz="750" i="1" dirty="0">
                <a:solidFill>
                  <a:srgbClr val="6B7B82"/>
                </a:solidFill>
                <a:latin typeface="Corbel"/>
                <a:cs typeface="Corbel"/>
              </a:rPr>
              <a:t>Fuente: Presentación DGA / Pablo Eguiguren — Consejo ACADES, junio 2026.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1FD3AD-8417-B874-3394-4AA2226D8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130D1D6F-1C12-F2B5-F54D-2A580F73A3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377" y="1526677"/>
            <a:ext cx="4249163" cy="2216689"/>
          </a:xfrm>
        </p:spPr>
        <p:txBody>
          <a:bodyPr anchor="ctr"/>
          <a:lstStyle/>
          <a:p>
            <a:r>
              <a:rPr lang="es-CL" sz="3750" dirty="0"/>
              <a:t>¿Qué funciona y  </a:t>
            </a:r>
            <a:r>
              <a:rPr lang="es-CL" sz="3750" dirty="0">
                <a:solidFill>
                  <a:schemeClr val="accent5"/>
                </a:solidFill>
              </a:rPr>
              <a:t>qué falta?</a:t>
            </a:r>
            <a:endParaRPr lang="es-ES_tradnl" sz="3750" dirty="0">
              <a:solidFill>
                <a:schemeClr val="accent5"/>
              </a:solidFill>
            </a:endParaRPr>
          </a:p>
        </p:txBody>
      </p:sp>
      <p:sp>
        <p:nvSpPr>
          <p:cNvPr id="9" name="Título 8">
            <a:extLst>
              <a:ext uri="{FF2B5EF4-FFF2-40B4-BE49-F238E27FC236}">
                <a16:creationId xmlns:a16="http://schemas.microsoft.com/office/drawing/2014/main" id="{A6B53C65-3259-A89D-4093-2159172C848D}"/>
              </a:ext>
            </a:extLst>
          </p:cNvPr>
          <p:cNvSpPr>
            <a:spLocks noGrp="1"/>
          </p:cNvSpPr>
          <p:nvPr>
            <p:ph type="title" idx="2"/>
          </p:nvPr>
        </p:nvSpPr>
        <p:spPr>
          <a:xfrm>
            <a:off x="3280500" y="760839"/>
            <a:ext cx="1645800" cy="1097400"/>
          </a:xfrm>
        </p:spPr>
        <p:txBody>
          <a:bodyPr/>
          <a:lstStyle/>
          <a:p>
            <a:r>
              <a:rPr lang="es-ES_tradnl" dirty="0">
                <a:solidFill>
                  <a:schemeClr val="accent5"/>
                </a:solidFill>
              </a:rPr>
              <a:t>04</a:t>
            </a:r>
          </a:p>
        </p:txBody>
      </p:sp>
      <p:pic>
        <p:nvPicPr>
          <p:cNvPr id="13" name="Gráfico 12">
            <a:extLst>
              <a:ext uri="{FF2B5EF4-FFF2-40B4-BE49-F238E27FC236}">
                <a16:creationId xmlns:a16="http://schemas.microsoft.com/office/drawing/2014/main" id="{71BA72E8-E12D-0876-AC0D-3B864AF7898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926300" y="446337"/>
            <a:ext cx="4250826" cy="4250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4236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C628CE-D267-4038-0ECC-FD11F7AC64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ulo">
            <a:extLst>
              <a:ext uri="{FF2B5EF4-FFF2-40B4-BE49-F238E27FC236}">
                <a16:creationId xmlns:a16="http://schemas.microsoft.com/office/drawing/2014/main" id="{20BA8FB5-1340-23E9-DCEC-475771885BB4}"/>
              </a:ext>
            </a:extLst>
          </p:cNvPr>
          <p:cNvSpPr txBox="1"/>
          <p:nvPr/>
        </p:nvSpPr>
        <p:spPr>
          <a:xfrm>
            <a:off x="377190" y="233172"/>
            <a:ext cx="8366760" cy="75438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s-CL" sz="2025" b="1" dirty="0">
                <a:solidFill>
                  <a:srgbClr val="1C6B7A"/>
                </a:solidFill>
                <a:latin typeface="Raleway"/>
                <a:cs typeface="Raleway"/>
              </a:rPr>
              <a:t>Qué funciona?</a:t>
            </a:r>
            <a:endParaRPr lang="es-CL" sz="2025" b="1" dirty="0">
              <a:solidFill>
                <a:srgbClr val="16323B"/>
              </a:solidFill>
              <a:latin typeface="Raleway"/>
              <a:cs typeface="Raleway"/>
            </a:endParaRPr>
          </a:p>
        </p:txBody>
      </p:sp>
      <p:sp>
        <p:nvSpPr>
          <p:cNvPr id="12" name="colhdr">
            <a:extLst>
              <a:ext uri="{FF2B5EF4-FFF2-40B4-BE49-F238E27FC236}">
                <a16:creationId xmlns:a16="http://schemas.microsoft.com/office/drawing/2014/main" id="{35F78338-18E1-1E54-DE64-97A865C2A1C5}"/>
              </a:ext>
            </a:extLst>
          </p:cNvPr>
          <p:cNvSpPr txBox="1"/>
          <p:nvPr/>
        </p:nvSpPr>
        <p:spPr>
          <a:xfrm>
            <a:off x="377190" y="656336"/>
            <a:ext cx="2640330" cy="425196"/>
          </a:xfrm>
          <a:prstGeom prst="roundRect">
            <a:avLst>
              <a:gd name="adj" fmla="val 16000"/>
            </a:avLst>
          </a:prstGeom>
          <a:solidFill>
            <a:srgbClr val="1C6B7A"/>
          </a:solidFill>
        </p:spPr>
        <p:txBody>
          <a:bodyPr wrap="square" lIns="34290" tIns="20574" rIns="34290" bIns="20574" anchor="t">
            <a:normAutofit/>
          </a:bodyPr>
          <a:lstStyle/>
          <a:p>
            <a:endParaRPr lang="es-CL"/>
          </a:p>
        </p:txBody>
      </p:sp>
      <p:sp>
        <p:nvSpPr>
          <p:cNvPr id="13" name="collbl">
            <a:extLst>
              <a:ext uri="{FF2B5EF4-FFF2-40B4-BE49-F238E27FC236}">
                <a16:creationId xmlns:a16="http://schemas.microsoft.com/office/drawing/2014/main" id="{6E6CBA01-C7BA-044F-8AE3-599DEF622150}"/>
              </a:ext>
            </a:extLst>
          </p:cNvPr>
          <p:cNvSpPr txBox="1"/>
          <p:nvPr/>
        </p:nvSpPr>
        <p:spPr>
          <a:xfrm>
            <a:off x="377190" y="656336"/>
            <a:ext cx="2640330" cy="425196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algn="ctr">
              <a:spcAft>
                <a:spcPts val="0"/>
              </a:spcAft>
            </a:pPr>
            <a:r>
              <a:rPr lang="es-CL" sz="1162" b="1" spc="60" dirty="0">
                <a:solidFill>
                  <a:srgbClr val="FFFFFF"/>
                </a:solidFill>
                <a:latin typeface="Raleway"/>
                <a:cs typeface="Raleway"/>
              </a:rPr>
              <a:t>FUNCIONA</a:t>
            </a:r>
          </a:p>
        </p:txBody>
      </p:sp>
      <p:sp>
        <p:nvSpPr>
          <p:cNvPr id="14" name="card">
            <a:extLst>
              <a:ext uri="{FF2B5EF4-FFF2-40B4-BE49-F238E27FC236}">
                <a16:creationId xmlns:a16="http://schemas.microsoft.com/office/drawing/2014/main" id="{4F094A5A-3663-B183-A36E-839E11198297}"/>
              </a:ext>
            </a:extLst>
          </p:cNvPr>
          <p:cNvSpPr txBox="1"/>
          <p:nvPr/>
        </p:nvSpPr>
        <p:spPr>
          <a:xfrm>
            <a:off x="377190" y="1163828"/>
            <a:ext cx="2640330" cy="3168396"/>
          </a:xfrm>
          <a:prstGeom prst="roundRect">
            <a:avLst>
              <a:gd name="adj" fmla="val 6000"/>
            </a:avLst>
          </a:prstGeom>
          <a:solidFill>
            <a:srgbClr val="E8F6FA"/>
          </a:solidFill>
          <a:ln w="9525">
            <a:solidFill>
              <a:srgbClr val="BFE3EF"/>
            </a:solidFill>
          </a:ln>
          <a:effectLst>
            <a:outerShdw blurRad="38100" dist="25400" dir="5400000" rotWithShape="0">
              <a:srgbClr val="16323B">
                <a:alpha val="16000"/>
              </a:srgbClr>
            </a:outerShdw>
          </a:effectLst>
        </p:spPr>
        <p:txBody>
          <a:bodyPr wrap="square" lIns="34290" tIns="20574" rIns="34290" bIns="20574" anchor="t">
            <a:normAutofit/>
          </a:bodyPr>
          <a:lstStyle/>
          <a:p>
            <a:endParaRPr lang="es-CL"/>
          </a:p>
        </p:txBody>
      </p:sp>
      <p:sp>
        <p:nvSpPr>
          <p:cNvPr id="15" name="colitems">
            <a:extLst>
              <a:ext uri="{FF2B5EF4-FFF2-40B4-BE49-F238E27FC236}">
                <a16:creationId xmlns:a16="http://schemas.microsoft.com/office/drawing/2014/main" id="{4600ED81-D38C-0CF7-F440-5237CBD34212}"/>
              </a:ext>
            </a:extLst>
          </p:cNvPr>
          <p:cNvSpPr txBox="1"/>
          <p:nvPr/>
        </p:nvSpPr>
        <p:spPr>
          <a:xfrm>
            <a:off x="541782" y="1328420"/>
            <a:ext cx="2324862" cy="288036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marL="157500" indent="-157500" algn="l">
              <a:lnSpc>
                <a:spcPct val="100000"/>
              </a:lnSpc>
              <a:spcAft>
                <a:spcPts val="0"/>
              </a:spcAft>
              <a:buClr>
                <a:srgbClr val="1C6B7A"/>
              </a:buClr>
              <a:buFont typeface="Arial"/>
              <a:buChar char="▪"/>
            </a:pPr>
            <a:r>
              <a:rPr lang="es-CL" sz="1050" b="1" dirty="0">
                <a:solidFill>
                  <a:srgbClr val="1C6B7A"/>
                </a:solidFill>
                <a:latin typeface="Raleway"/>
                <a:cs typeface="Raleway"/>
              </a:rPr>
              <a:t>Institucionalidad</a:t>
            </a:r>
            <a:r>
              <a:rPr lang="es-CL" sz="975" dirty="0">
                <a:solidFill>
                  <a:srgbClr val="1B3A44"/>
                </a:solidFill>
                <a:latin typeface="Corbel"/>
                <a:cs typeface="Corbel"/>
              </a:rPr>
              <a:t>  Oficina y Comité de Autorizaciones Sectoriales e Inversión.</a:t>
            </a:r>
          </a:p>
          <a:p>
            <a:pPr marL="157500" indent="-1575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C6B7A"/>
              </a:buClr>
              <a:buFont typeface="Arial"/>
              <a:buChar char="▪"/>
            </a:pPr>
            <a:r>
              <a:rPr lang="es-CL" sz="1050" b="1" dirty="0">
                <a:solidFill>
                  <a:srgbClr val="1C6B7A"/>
                </a:solidFill>
                <a:latin typeface="Raleway"/>
                <a:cs typeface="Raleway"/>
              </a:rPr>
              <a:t>Fomento a la inversión</a:t>
            </a:r>
            <a:r>
              <a:rPr lang="es-CL" sz="975" dirty="0">
                <a:solidFill>
                  <a:srgbClr val="1B3A44"/>
                </a:solidFill>
                <a:latin typeface="Corbel"/>
                <a:cs typeface="Corbel"/>
              </a:rPr>
              <a:t>  Estabilidad regulatoria vinculada a la RCA.</a:t>
            </a:r>
          </a:p>
          <a:p>
            <a:pPr marL="157500" indent="-1575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C6B7A"/>
              </a:buClr>
              <a:buFont typeface="Arial"/>
              <a:buChar char="▪"/>
            </a:pPr>
            <a:r>
              <a:rPr lang="es-CL" sz="1050" b="1" dirty="0">
                <a:solidFill>
                  <a:srgbClr val="1C6B7A"/>
                </a:solidFill>
                <a:latin typeface="Raleway"/>
                <a:cs typeface="Raleway"/>
              </a:rPr>
              <a:t>PAS sin trámite SEIA</a:t>
            </a:r>
          </a:p>
          <a:p>
            <a:pPr marL="157500" indent="-1575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C6B7A"/>
              </a:buClr>
              <a:buFont typeface="Arial"/>
              <a:buChar char="▪"/>
            </a:pPr>
            <a:r>
              <a:rPr lang="es-CL" sz="1050" b="1" dirty="0">
                <a:solidFill>
                  <a:srgbClr val="1C6B7A"/>
                </a:solidFill>
                <a:latin typeface="Raleway"/>
                <a:cs typeface="Raleway"/>
              </a:rPr>
              <a:t>SUPER en versión beta</a:t>
            </a:r>
          </a:p>
          <a:p>
            <a:pPr marL="157500" indent="-1575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C6B7A"/>
              </a:buClr>
              <a:buFont typeface="Arial"/>
              <a:buChar char="▪"/>
            </a:pPr>
            <a:r>
              <a:rPr lang="es-CL" sz="1050" b="1" dirty="0">
                <a:solidFill>
                  <a:srgbClr val="1C6B7A"/>
                </a:solidFill>
                <a:latin typeface="Raleway"/>
                <a:cs typeface="Raleway"/>
              </a:rPr>
              <a:t>Canal anónimo de denuncias</a:t>
            </a:r>
            <a:r>
              <a:rPr lang="es-CL" sz="975" dirty="0">
                <a:solidFill>
                  <a:srgbClr val="1B3A44"/>
                </a:solidFill>
                <a:latin typeface="Corbel"/>
                <a:cs typeface="Corbel"/>
              </a:rPr>
              <a:t>  www.destraba.cl</a:t>
            </a:r>
          </a:p>
        </p:txBody>
      </p:sp>
      <p:pic>
        <p:nvPicPr>
          <p:cNvPr id="5" name="destraba">
            <a:extLst>
              <a:ext uri="{FF2B5EF4-FFF2-40B4-BE49-F238E27FC236}">
                <a16:creationId xmlns:a16="http://schemas.microsoft.com/office/drawing/2014/main" id="{C75C9A80-05B3-648F-E8B6-19ED278B17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2160" y="147066"/>
            <a:ext cx="3173791" cy="2975430"/>
          </a:xfrm>
          <a:prstGeom prst="roundRect">
            <a:avLst>
              <a:gd name="adj" fmla="val 3500"/>
            </a:avLst>
          </a:prstGeom>
          <a:ln w="9525">
            <a:solidFill>
              <a:srgbClr val="BFE3EF"/>
            </a:solidFill>
          </a:ln>
        </p:spPr>
      </p:pic>
      <p:pic>
        <p:nvPicPr>
          <p:cNvPr id="7" name="super">
            <a:extLst>
              <a:ext uri="{FF2B5EF4-FFF2-40B4-BE49-F238E27FC236}">
                <a16:creationId xmlns:a16="http://schemas.microsoft.com/office/drawing/2014/main" id="{23E76FC7-107E-EF5D-7427-6B08661B05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7367" y="3543575"/>
            <a:ext cx="3263375" cy="1577298"/>
          </a:xfrm>
          <a:prstGeom prst="roundRect">
            <a:avLst>
              <a:gd name="adj" fmla="val 3500"/>
            </a:avLst>
          </a:prstGeom>
          <a:ln w="9525">
            <a:solidFill>
              <a:srgbClr val="BFE3EF"/>
            </a:solidFill>
          </a:ln>
        </p:spPr>
      </p:pic>
      <p:pic>
        <p:nvPicPr>
          <p:cNvPr id="9" name="comite">
            <a:extLst>
              <a:ext uri="{FF2B5EF4-FFF2-40B4-BE49-F238E27FC236}">
                <a16:creationId xmlns:a16="http://schemas.microsoft.com/office/drawing/2014/main" id="{3DBE4B20-0225-42D2-2F29-B5AF8121BA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0056" y="2583434"/>
            <a:ext cx="2160270" cy="1748790"/>
          </a:xfrm>
          <a:prstGeom prst="roundRect">
            <a:avLst>
              <a:gd name="adj" fmla="val 3500"/>
            </a:avLst>
          </a:prstGeom>
          <a:ln w="9525">
            <a:solidFill>
              <a:srgbClr val="BFE3EF"/>
            </a:solidFill>
          </a:ln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E47DF62E-7955-C69B-DFFF-D9B1B54A96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82112" y="656336"/>
            <a:ext cx="2088642" cy="1772714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E9B9275F-6178-D9C9-A1BC-E27A24337C1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2382" y="3294211"/>
            <a:ext cx="2177516" cy="2531996"/>
          </a:xfrm>
          <a:prstGeom prst="rect">
            <a:avLst/>
          </a:prstGeom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1831F133-AC57-F705-E910-41E3EE82137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48654" y="3080001"/>
            <a:ext cx="2311519" cy="463574"/>
          </a:xfrm>
          <a:prstGeom prst="rect">
            <a:avLst/>
          </a:prstGeom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E558E7DB-801D-5265-9F85-D550A8217B6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64799" y="56896"/>
            <a:ext cx="1390721" cy="495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114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ulo"/>
          <p:cNvSpPr txBox="1"/>
          <p:nvPr/>
        </p:nvSpPr>
        <p:spPr>
          <a:xfrm>
            <a:off x="377190" y="233172"/>
            <a:ext cx="8366760" cy="75438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s-CL" sz="2025" b="1" dirty="0">
                <a:solidFill>
                  <a:srgbClr val="1C6B7A"/>
                </a:solidFill>
                <a:latin typeface="Raleway"/>
                <a:cs typeface="Raleway"/>
              </a:rPr>
              <a:t>¿Qué funciona, qué hacer </a:t>
            </a:r>
            <a:r>
              <a:rPr lang="es-CL" sz="2025" b="1" dirty="0">
                <a:solidFill>
                  <a:srgbClr val="1C87B8"/>
                </a:solidFill>
                <a:latin typeface="Raleway"/>
                <a:cs typeface="Raleway"/>
              </a:rPr>
              <a:t>hoy</a:t>
            </a:r>
            <a:r>
              <a:rPr lang="es-CL" sz="2025" b="1" dirty="0">
                <a:solidFill>
                  <a:srgbClr val="1C6B7A"/>
                </a:solidFill>
                <a:latin typeface="Raleway"/>
                <a:cs typeface="Raleway"/>
              </a:rPr>
              <a:t> y qué </a:t>
            </a:r>
            <a:r>
              <a:rPr lang="es-CL" sz="2025" b="1" dirty="0">
                <a:solidFill>
                  <a:srgbClr val="16323B"/>
                </a:solidFill>
                <a:latin typeface="Raleway"/>
                <a:cs typeface="Raleway"/>
              </a:rPr>
              <a:t>falta?</a:t>
            </a:r>
          </a:p>
        </p:txBody>
      </p:sp>
      <p:sp>
        <p:nvSpPr>
          <p:cNvPr id="12" name="colhdr"/>
          <p:cNvSpPr txBox="1"/>
          <p:nvPr/>
        </p:nvSpPr>
        <p:spPr>
          <a:xfrm>
            <a:off x="377190" y="656336"/>
            <a:ext cx="2640330" cy="425196"/>
          </a:xfrm>
          <a:prstGeom prst="roundRect">
            <a:avLst>
              <a:gd name="adj" fmla="val 16000"/>
            </a:avLst>
          </a:prstGeom>
          <a:solidFill>
            <a:srgbClr val="1C6B7A"/>
          </a:solidFill>
        </p:spPr>
        <p:txBody>
          <a:bodyPr wrap="square" lIns="34290" tIns="20574" rIns="34290" bIns="20574" anchor="t">
            <a:normAutofit/>
          </a:bodyPr>
          <a:lstStyle/>
          <a:p>
            <a:endParaRPr lang="es-CL"/>
          </a:p>
        </p:txBody>
      </p:sp>
      <p:sp>
        <p:nvSpPr>
          <p:cNvPr id="13" name="collbl"/>
          <p:cNvSpPr txBox="1"/>
          <p:nvPr/>
        </p:nvSpPr>
        <p:spPr>
          <a:xfrm>
            <a:off x="377190" y="656336"/>
            <a:ext cx="2640330" cy="425196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algn="ctr">
              <a:spcAft>
                <a:spcPts val="0"/>
              </a:spcAft>
            </a:pPr>
            <a:r>
              <a:rPr lang="es-CL" sz="1162" b="1" spc="60" dirty="0">
                <a:solidFill>
                  <a:srgbClr val="FFFFFF"/>
                </a:solidFill>
                <a:latin typeface="Raleway"/>
                <a:cs typeface="Raleway"/>
              </a:rPr>
              <a:t>FUNCIONA</a:t>
            </a:r>
          </a:p>
        </p:txBody>
      </p:sp>
      <p:sp>
        <p:nvSpPr>
          <p:cNvPr id="14" name="card"/>
          <p:cNvSpPr txBox="1"/>
          <p:nvPr/>
        </p:nvSpPr>
        <p:spPr>
          <a:xfrm>
            <a:off x="377190" y="1163828"/>
            <a:ext cx="2640330" cy="3168396"/>
          </a:xfrm>
          <a:prstGeom prst="roundRect">
            <a:avLst>
              <a:gd name="adj" fmla="val 6000"/>
            </a:avLst>
          </a:prstGeom>
          <a:solidFill>
            <a:srgbClr val="E8F6FA"/>
          </a:solidFill>
          <a:ln w="9525">
            <a:solidFill>
              <a:srgbClr val="BFE3EF"/>
            </a:solidFill>
          </a:ln>
          <a:effectLst>
            <a:outerShdw blurRad="38100" dist="25400" dir="5400000" rotWithShape="0">
              <a:srgbClr val="16323B">
                <a:alpha val="16000"/>
              </a:srgbClr>
            </a:outerShdw>
          </a:effectLst>
        </p:spPr>
        <p:txBody>
          <a:bodyPr wrap="square" lIns="34290" tIns="20574" rIns="34290" bIns="20574" anchor="t">
            <a:normAutofit/>
          </a:bodyPr>
          <a:lstStyle/>
          <a:p>
            <a:endParaRPr lang="es-CL"/>
          </a:p>
        </p:txBody>
      </p:sp>
      <p:sp>
        <p:nvSpPr>
          <p:cNvPr id="15" name="colitems"/>
          <p:cNvSpPr txBox="1"/>
          <p:nvPr/>
        </p:nvSpPr>
        <p:spPr>
          <a:xfrm>
            <a:off x="541782" y="1328420"/>
            <a:ext cx="2324862" cy="288036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marL="157500" indent="-157500" algn="l">
              <a:lnSpc>
                <a:spcPct val="100000"/>
              </a:lnSpc>
              <a:spcAft>
                <a:spcPts val="0"/>
              </a:spcAft>
              <a:buClr>
                <a:srgbClr val="1C6B7A"/>
              </a:buClr>
              <a:buFont typeface="Arial"/>
              <a:buChar char="▪"/>
            </a:pPr>
            <a:r>
              <a:rPr lang="es-CL" sz="1050" b="1" dirty="0">
                <a:solidFill>
                  <a:srgbClr val="1C6B7A"/>
                </a:solidFill>
                <a:latin typeface="Raleway"/>
                <a:cs typeface="Raleway"/>
              </a:rPr>
              <a:t>Institucionalidad</a:t>
            </a:r>
            <a:r>
              <a:rPr lang="es-CL" sz="975" dirty="0">
                <a:solidFill>
                  <a:srgbClr val="1B3A44"/>
                </a:solidFill>
                <a:latin typeface="Corbel"/>
                <a:cs typeface="Corbel"/>
              </a:rPr>
              <a:t>  Oficina y Comité de Autorizaciones Sectoriales e Inversión.</a:t>
            </a:r>
          </a:p>
          <a:p>
            <a:pPr marL="157500" indent="-1575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C6B7A"/>
              </a:buClr>
              <a:buFont typeface="Arial"/>
              <a:buChar char="▪"/>
            </a:pPr>
            <a:r>
              <a:rPr lang="es-CL" sz="1050" b="1" dirty="0">
                <a:solidFill>
                  <a:srgbClr val="1C6B7A"/>
                </a:solidFill>
                <a:latin typeface="Raleway"/>
                <a:cs typeface="Raleway"/>
              </a:rPr>
              <a:t>Fomento a la inversión</a:t>
            </a:r>
            <a:r>
              <a:rPr lang="es-CL" sz="975" dirty="0">
                <a:solidFill>
                  <a:srgbClr val="1B3A44"/>
                </a:solidFill>
                <a:latin typeface="Corbel"/>
                <a:cs typeface="Corbel"/>
              </a:rPr>
              <a:t>  Estabilidad regulatoria vinculada a la RCA.</a:t>
            </a:r>
          </a:p>
          <a:p>
            <a:pPr marL="157500" indent="-1575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C6B7A"/>
              </a:buClr>
              <a:buFont typeface="Arial"/>
              <a:buChar char="▪"/>
            </a:pPr>
            <a:r>
              <a:rPr lang="es-CL" sz="1050" b="1" dirty="0">
                <a:solidFill>
                  <a:srgbClr val="1C6B7A"/>
                </a:solidFill>
                <a:latin typeface="Raleway"/>
                <a:cs typeface="Raleway"/>
              </a:rPr>
              <a:t>PAS sin trámite SEIA</a:t>
            </a:r>
          </a:p>
          <a:p>
            <a:pPr marL="157500" indent="-1575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C6B7A"/>
              </a:buClr>
              <a:buFont typeface="Arial"/>
              <a:buChar char="▪"/>
            </a:pPr>
            <a:r>
              <a:rPr lang="es-CL" sz="1050" b="1" dirty="0">
                <a:solidFill>
                  <a:srgbClr val="1C6B7A"/>
                </a:solidFill>
                <a:latin typeface="Raleway"/>
                <a:cs typeface="Raleway"/>
              </a:rPr>
              <a:t>SUPER en versión beta</a:t>
            </a:r>
          </a:p>
          <a:p>
            <a:pPr marL="157500" indent="-1575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C6B7A"/>
              </a:buClr>
              <a:buFont typeface="Arial"/>
              <a:buChar char="▪"/>
            </a:pPr>
            <a:r>
              <a:rPr lang="es-CL" sz="1050" b="1" dirty="0">
                <a:solidFill>
                  <a:srgbClr val="1C6B7A"/>
                </a:solidFill>
                <a:latin typeface="Raleway"/>
                <a:cs typeface="Raleway"/>
              </a:rPr>
              <a:t>Canal anónimo de denuncias</a:t>
            </a:r>
            <a:r>
              <a:rPr lang="es-CL" sz="975" dirty="0">
                <a:solidFill>
                  <a:srgbClr val="1B3A44"/>
                </a:solidFill>
                <a:latin typeface="Corbel"/>
                <a:cs typeface="Corbel"/>
              </a:rPr>
              <a:t>  www.destraba.cl</a:t>
            </a:r>
          </a:p>
        </p:txBody>
      </p:sp>
      <p:sp>
        <p:nvSpPr>
          <p:cNvPr id="16" name="colhdr"/>
          <p:cNvSpPr txBox="1"/>
          <p:nvPr/>
        </p:nvSpPr>
        <p:spPr>
          <a:xfrm>
            <a:off x="3209544" y="656336"/>
            <a:ext cx="2640330" cy="425196"/>
          </a:xfrm>
          <a:prstGeom prst="roundRect">
            <a:avLst>
              <a:gd name="adj" fmla="val 16000"/>
            </a:avLst>
          </a:prstGeom>
          <a:solidFill>
            <a:srgbClr val="1C87B8"/>
          </a:solidFill>
        </p:spPr>
        <p:txBody>
          <a:bodyPr wrap="square" lIns="34290" tIns="20574" rIns="34290" bIns="20574" anchor="t">
            <a:normAutofit/>
          </a:bodyPr>
          <a:lstStyle/>
          <a:p>
            <a:endParaRPr lang="es-CL"/>
          </a:p>
        </p:txBody>
      </p:sp>
      <p:sp>
        <p:nvSpPr>
          <p:cNvPr id="17" name="collbl"/>
          <p:cNvSpPr txBox="1"/>
          <p:nvPr/>
        </p:nvSpPr>
        <p:spPr>
          <a:xfrm>
            <a:off x="3209544" y="656336"/>
            <a:ext cx="2640330" cy="425196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algn="ctr">
              <a:spcAft>
                <a:spcPts val="0"/>
              </a:spcAft>
            </a:pPr>
            <a:r>
              <a:rPr lang="es-CL" sz="1162" b="1" spc="60" dirty="0">
                <a:solidFill>
                  <a:srgbClr val="FFFFFF"/>
                </a:solidFill>
                <a:latin typeface="Raleway"/>
                <a:cs typeface="Raleway"/>
              </a:rPr>
              <a:t>SE PUEDE HACER HOY</a:t>
            </a:r>
          </a:p>
        </p:txBody>
      </p:sp>
      <p:sp>
        <p:nvSpPr>
          <p:cNvPr id="18" name="card"/>
          <p:cNvSpPr txBox="1"/>
          <p:nvPr/>
        </p:nvSpPr>
        <p:spPr>
          <a:xfrm>
            <a:off x="3209544" y="1163828"/>
            <a:ext cx="2640330" cy="3168396"/>
          </a:xfrm>
          <a:prstGeom prst="roundRect">
            <a:avLst>
              <a:gd name="adj" fmla="val 6000"/>
            </a:avLst>
          </a:prstGeom>
          <a:solidFill>
            <a:srgbClr val="E8F6FA"/>
          </a:solidFill>
          <a:ln w="9525">
            <a:solidFill>
              <a:srgbClr val="BFE3EF"/>
            </a:solidFill>
          </a:ln>
          <a:effectLst>
            <a:outerShdw blurRad="38100" dist="25400" dir="5400000" rotWithShape="0">
              <a:srgbClr val="16323B">
                <a:alpha val="16000"/>
              </a:srgbClr>
            </a:outerShdw>
          </a:effectLst>
        </p:spPr>
        <p:txBody>
          <a:bodyPr wrap="square" lIns="34290" tIns="20574" rIns="34290" bIns="20574" anchor="t">
            <a:normAutofit/>
          </a:bodyPr>
          <a:lstStyle/>
          <a:p>
            <a:endParaRPr lang="es-CL"/>
          </a:p>
        </p:txBody>
      </p:sp>
      <p:sp>
        <p:nvSpPr>
          <p:cNvPr id="19" name="colitems"/>
          <p:cNvSpPr txBox="1"/>
          <p:nvPr/>
        </p:nvSpPr>
        <p:spPr>
          <a:xfrm>
            <a:off x="3374136" y="1328420"/>
            <a:ext cx="2324862" cy="288036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marL="157500" indent="-157500" algn="l">
              <a:lnSpc>
                <a:spcPct val="100000"/>
              </a:lnSpc>
              <a:spcAft>
                <a:spcPts val="0"/>
              </a:spcAft>
              <a:buClr>
                <a:srgbClr val="1C87B8"/>
              </a:buClr>
              <a:buFont typeface="Arial"/>
              <a:buChar char="▪"/>
            </a:pPr>
            <a:r>
              <a:rPr lang="es-CL" sz="1050" b="1" dirty="0">
                <a:solidFill>
                  <a:srgbClr val="1C87B8"/>
                </a:solidFill>
                <a:latin typeface="Raleway"/>
                <a:cs typeface="Raleway"/>
              </a:rPr>
              <a:t>Clasificar autorizaciones clave</a:t>
            </a:r>
            <a:r>
              <a:rPr lang="es-CL" sz="975" dirty="0">
                <a:solidFill>
                  <a:srgbClr val="1B3A44"/>
                </a:solidFill>
                <a:latin typeface="Corbel"/>
                <a:cs typeface="Corbel"/>
              </a:rPr>
              <a:t>  En las tipologías de la LMAS, para acceder a las garantías del Título III: plazos máximos y silencio administrativo semi-automático.</a:t>
            </a:r>
          </a:p>
          <a:p>
            <a:pPr marL="157500" indent="-1575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C87B8"/>
              </a:buClr>
              <a:buFont typeface="Arial"/>
              <a:buChar char="▪"/>
            </a:pPr>
            <a:r>
              <a:rPr lang="es-CL" sz="1050" b="1" dirty="0">
                <a:solidFill>
                  <a:srgbClr val="1C87B8"/>
                </a:solidFill>
                <a:latin typeface="Raleway"/>
                <a:cs typeface="Raleway"/>
              </a:rPr>
              <a:t>Proponer a la OASI casos de THA</a:t>
            </a:r>
          </a:p>
          <a:p>
            <a:pPr marL="157500" indent="-1575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C87B8"/>
              </a:buClr>
              <a:buFont typeface="Arial"/>
              <a:buChar char="▪"/>
            </a:pPr>
            <a:r>
              <a:rPr lang="es-CL" sz="1050" b="1" dirty="0">
                <a:solidFill>
                  <a:srgbClr val="1C87B8"/>
                </a:solidFill>
                <a:latin typeface="Raleway"/>
                <a:cs typeface="Raleway"/>
              </a:rPr>
              <a:t>Proponer permisos de mal funcionamiento</a:t>
            </a:r>
            <a:r>
              <a:rPr lang="es-CL" sz="975" dirty="0">
                <a:solidFill>
                  <a:srgbClr val="1B3A44"/>
                </a:solidFill>
                <a:latin typeface="Corbel"/>
                <a:cs typeface="Corbel"/>
              </a:rPr>
              <a:t>  A la OASI, para el ciclo de mejora regulatoria del próximo año.</a:t>
            </a:r>
          </a:p>
        </p:txBody>
      </p:sp>
      <p:sp>
        <p:nvSpPr>
          <p:cNvPr id="20" name="colhdr"/>
          <p:cNvSpPr txBox="1"/>
          <p:nvPr/>
        </p:nvSpPr>
        <p:spPr>
          <a:xfrm>
            <a:off x="6041898" y="656336"/>
            <a:ext cx="2640330" cy="425196"/>
          </a:xfrm>
          <a:prstGeom prst="roundRect">
            <a:avLst>
              <a:gd name="adj" fmla="val 16000"/>
            </a:avLst>
          </a:prstGeom>
          <a:solidFill>
            <a:srgbClr val="16323B"/>
          </a:solidFill>
        </p:spPr>
        <p:txBody>
          <a:bodyPr wrap="square" lIns="34290" tIns="20574" rIns="34290" bIns="20574" anchor="t">
            <a:normAutofit/>
          </a:bodyPr>
          <a:lstStyle/>
          <a:p>
            <a:endParaRPr lang="es-CL"/>
          </a:p>
        </p:txBody>
      </p:sp>
      <p:sp>
        <p:nvSpPr>
          <p:cNvPr id="21" name="collbl"/>
          <p:cNvSpPr txBox="1"/>
          <p:nvPr/>
        </p:nvSpPr>
        <p:spPr>
          <a:xfrm>
            <a:off x="6041898" y="656336"/>
            <a:ext cx="2640330" cy="425196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algn="ctr">
              <a:spcAft>
                <a:spcPts val="0"/>
              </a:spcAft>
            </a:pPr>
            <a:r>
              <a:rPr lang="es-CL" sz="1162" b="1" spc="60" dirty="0">
                <a:solidFill>
                  <a:srgbClr val="FFFFFF"/>
                </a:solidFill>
                <a:latin typeface="Raleway"/>
                <a:cs typeface="Raleway"/>
              </a:rPr>
              <a:t>FALTA</a:t>
            </a:r>
          </a:p>
        </p:txBody>
      </p:sp>
      <p:sp>
        <p:nvSpPr>
          <p:cNvPr id="22" name="card"/>
          <p:cNvSpPr txBox="1"/>
          <p:nvPr/>
        </p:nvSpPr>
        <p:spPr>
          <a:xfrm>
            <a:off x="6041898" y="1163828"/>
            <a:ext cx="2640330" cy="3168396"/>
          </a:xfrm>
          <a:prstGeom prst="roundRect">
            <a:avLst>
              <a:gd name="adj" fmla="val 6000"/>
            </a:avLst>
          </a:prstGeom>
          <a:solidFill>
            <a:srgbClr val="E8F6FA"/>
          </a:solidFill>
          <a:ln w="9525">
            <a:solidFill>
              <a:srgbClr val="BFE3EF"/>
            </a:solidFill>
          </a:ln>
          <a:effectLst>
            <a:outerShdw blurRad="38100" dist="25400" dir="5400000" rotWithShape="0">
              <a:srgbClr val="16323B">
                <a:alpha val="16000"/>
              </a:srgbClr>
            </a:outerShdw>
          </a:effectLst>
        </p:spPr>
        <p:txBody>
          <a:bodyPr wrap="square" lIns="34290" tIns="20574" rIns="34290" bIns="20574" anchor="t">
            <a:normAutofit/>
          </a:bodyPr>
          <a:lstStyle/>
          <a:p>
            <a:endParaRPr lang="es-CL"/>
          </a:p>
        </p:txBody>
      </p:sp>
      <p:sp>
        <p:nvSpPr>
          <p:cNvPr id="23" name="colitems"/>
          <p:cNvSpPr txBox="1"/>
          <p:nvPr/>
        </p:nvSpPr>
        <p:spPr>
          <a:xfrm>
            <a:off x="6206490" y="1328420"/>
            <a:ext cx="2324862" cy="288036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marL="157500" indent="-157500">
              <a:buClr>
                <a:srgbClr val="16323B"/>
              </a:buClr>
              <a:buFont typeface="Arial"/>
              <a:buChar char="▪"/>
            </a:pPr>
            <a:r>
              <a:rPr lang="es-CL" sz="1050" b="1" dirty="0">
                <a:solidFill>
                  <a:srgbClr val="16323B"/>
                </a:solidFill>
                <a:latin typeface="Raleway"/>
                <a:cs typeface="Raleway"/>
              </a:rPr>
              <a:t>Toma de razón primer decreto de tipologías de autorizaciones </a:t>
            </a:r>
          </a:p>
          <a:p>
            <a:pPr marL="157500" indent="-157500">
              <a:buClr>
                <a:srgbClr val="16323B"/>
              </a:buClr>
              <a:buFont typeface="Arial"/>
              <a:buChar char="▪"/>
            </a:pPr>
            <a:endParaRPr lang="es-CL" sz="1050" b="1" dirty="0">
              <a:solidFill>
                <a:srgbClr val="16323B"/>
              </a:solidFill>
              <a:latin typeface="Raleway"/>
              <a:cs typeface="Raleway"/>
            </a:endParaRPr>
          </a:p>
          <a:p>
            <a:pPr marL="157500" indent="-157500" algn="l">
              <a:lnSpc>
                <a:spcPct val="100000"/>
              </a:lnSpc>
              <a:spcAft>
                <a:spcPts val="0"/>
              </a:spcAft>
              <a:buClr>
                <a:srgbClr val="16323B"/>
              </a:buClr>
              <a:buFont typeface="Arial"/>
              <a:buChar char="▪"/>
            </a:pPr>
            <a:r>
              <a:rPr lang="es-CL" sz="1050" b="1" dirty="0">
                <a:solidFill>
                  <a:srgbClr val="16323B"/>
                </a:solidFill>
                <a:latin typeface="Raleway"/>
                <a:cs typeface="Raleway"/>
              </a:rPr>
              <a:t>Reglamentos MOP/DGA y Minería</a:t>
            </a:r>
          </a:p>
          <a:p>
            <a:pPr marL="157500" indent="-1575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6323B"/>
              </a:buClr>
              <a:buFont typeface="Arial"/>
              <a:buChar char="▪"/>
            </a:pPr>
            <a:r>
              <a:rPr lang="es-CL" sz="1050" b="1" dirty="0">
                <a:solidFill>
                  <a:srgbClr val="16323B"/>
                </a:solidFill>
                <a:latin typeface="Raleway"/>
                <a:cs typeface="Raleway"/>
              </a:rPr>
              <a:t>Implementación de THAs mediante reglamentos sectoriales</a:t>
            </a:r>
          </a:p>
          <a:p>
            <a:pPr marL="157500" indent="-1575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6323B"/>
              </a:buClr>
              <a:buFont typeface="Arial"/>
              <a:buChar char="▪"/>
            </a:pPr>
            <a:r>
              <a:rPr lang="es-CL" sz="1050" b="1" dirty="0">
                <a:solidFill>
                  <a:srgbClr val="16323B"/>
                </a:solidFill>
                <a:latin typeface="Raleway"/>
                <a:cs typeface="Raleway"/>
              </a:rPr>
              <a:t>Reglamento para la selección de iniciativas de inversión estratégica</a:t>
            </a:r>
          </a:p>
          <a:p>
            <a:pPr marL="157500" indent="-1575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6323B"/>
              </a:buClr>
              <a:buFont typeface="Arial"/>
              <a:buChar char="▪"/>
            </a:pPr>
            <a:r>
              <a:rPr lang="es-CL" sz="1050" b="1" dirty="0">
                <a:solidFill>
                  <a:srgbClr val="16323B"/>
                </a:solidFill>
                <a:latin typeface="Raleway"/>
                <a:cs typeface="Raleway"/>
              </a:rPr>
              <a:t>Calendario 2027 ciclos de mejora regulatoria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04258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8E28583D-455E-09D4-4CC0-0F9BFAAB86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230" y="1028865"/>
            <a:ext cx="3006639" cy="3006639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B538C3AB-7663-C73B-D41C-BD731FA29325}"/>
              </a:ext>
            </a:extLst>
          </p:cNvPr>
          <p:cNvSpPr txBox="1"/>
          <p:nvPr/>
        </p:nvSpPr>
        <p:spPr>
          <a:xfrm>
            <a:off x="747346" y="1978270"/>
            <a:ext cx="2910254" cy="131574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_tradnl" sz="4050" b="1" dirty="0">
                <a:solidFill>
                  <a:schemeClr val="accent3"/>
                </a:solidFill>
                <a:latin typeface="Raleway"/>
              </a:rPr>
              <a:t>Tabla de</a:t>
            </a:r>
          </a:p>
          <a:p>
            <a:pPr algn="ctr"/>
            <a:r>
              <a:rPr lang="es-ES_tradnl" sz="4050" b="1" dirty="0">
                <a:solidFill>
                  <a:schemeClr val="accent3"/>
                </a:solidFill>
                <a:latin typeface="Raleway"/>
              </a:rPr>
              <a:t>Contenido</a:t>
            </a:r>
            <a:endParaRPr lang="es-ES" sz="1350" dirty="0"/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95B39619-A073-D01B-263E-08E95CB7470F}"/>
              </a:ext>
            </a:extLst>
          </p:cNvPr>
          <p:cNvSpPr txBox="1"/>
          <p:nvPr/>
        </p:nvSpPr>
        <p:spPr>
          <a:xfrm>
            <a:off x="5087829" y="3455597"/>
            <a:ext cx="2199205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/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15B2CAA9-7F24-4904-64F9-1DE83F6993BC}"/>
              </a:ext>
            </a:extLst>
          </p:cNvPr>
          <p:cNvGrpSpPr/>
          <p:nvPr/>
        </p:nvGrpSpPr>
        <p:grpSpPr>
          <a:xfrm>
            <a:off x="3956312" y="1312458"/>
            <a:ext cx="5337756" cy="2608406"/>
            <a:chOff x="4322072" y="758112"/>
            <a:chExt cx="5337756" cy="2608406"/>
          </a:xfrm>
        </p:grpSpPr>
        <p:grpSp>
          <p:nvGrpSpPr>
            <p:cNvPr id="3" name="Grupo 2">
              <a:extLst>
                <a:ext uri="{FF2B5EF4-FFF2-40B4-BE49-F238E27FC236}">
                  <a16:creationId xmlns:a16="http://schemas.microsoft.com/office/drawing/2014/main" id="{85CF53CF-6D75-9427-F9BB-778029466B68}"/>
                </a:ext>
              </a:extLst>
            </p:cNvPr>
            <p:cNvGrpSpPr/>
            <p:nvPr/>
          </p:nvGrpSpPr>
          <p:grpSpPr>
            <a:xfrm>
              <a:off x="4322072" y="758112"/>
              <a:ext cx="5337756" cy="2608406"/>
              <a:chOff x="4322072" y="758112"/>
              <a:chExt cx="5337756" cy="2608406"/>
            </a:xfrm>
          </p:grpSpPr>
          <p:sp>
            <p:nvSpPr>
              <p:cNvPr id="9" name="CuadroTexto 8">
                <a:extLst>
                  <a:ext uri="{FF2B5EF4-FFF2-40B4-BE49-F238E27FC236}">
                    <a16:creationId xmlns:a16="http://schemas.microsoft.com/office/drawing/2014/main" id="{A91B0D3C-6C63-88F6-A52D-72972741B530}"/>
                  </a:ext>
                </a:extLst>
              </p:cNvPr>
              <p:cNvSpPr txBox="1"/>
              <p:nvPr/>
            </p:nvSpPr>
            <p:spPr>
              <a:xfrm>
                <a:off x="4322072" y="758112"/>
                <a:ext cx="712177" cy="2608406"/>
              </a:xfrm>
              <a:prstGeom prst="rect">
                <a:avLst/>
              </a:prstGeom>
              <a:noFill/>
            </p:spPr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spAutoFit/>
              </a:bodyPr>
              <a:lstStyle/>
              <a:p>
                <a:pPr algn="r"/>
                <a:r>
                  <a:rPr lang="es-ES_tradnl" sz="3300" b="1" dirty="0">
                    <a:solidFill>
                      <a:schemeClr val="bg2">
                        <a:lumMod val="40000"/>
                        <a:lumOff val="60000"/>
                      </a:schemeClr>
                    </a:solidFill>
                    <a:latin typeface="Raleway"/>
                  </a:rPr>
                  <a:t>01</a:t>
                </a:r>
                <a:endParaRPr lang="es-ES" sz="3300" dirty="0">
                  <a:solidFill>
                    <a:schemeClr val="bg2">
                      <a:lumMod val="40000"/>
                      <a:lumOff val="60000"/>
                    </a:schemeClr>
                  </a:solidFill>
                </a:endParaRPr>
              </a:p>
              <a:p>
                <a:pPr algn="r"/>
                <a:r>
                  <a:rPr lang="es-ES_tradnl" sz="3300" b="1" dirty="0">
                    <a:solidFill>
                      <a:schemeClr val="bg2">
                        <a:lumMod val="40000"/>
                        <a:lumOff val="60000"/>
                      </a:schemeClr>
                    </a:solidFill>
                    <a:latin typeface="Raleway"/>
                  </a:rPr>
                  <a:t>02</a:t>
                </a:r>
              </a:p>
              <a:p>
                <a:pPr algn="r"/>
                <a:r>
                  <a:rPr lang="es-ES_tradnl" sz="3300" b="1" dirty="0">
                    <a:solidFill>
                      <a:schemeClr val="bg2">
                        <a:lumMod val="40000"/>
                        <a:lumOff val="60000"/>
                      </a:schemeClr>
                    </a:solidFill>
                    <a:latin typeface="Raleway"/>
                  </a:rPr>
                  <a:t>03</a:t>
                </a:r>
              </a:p>
              <a:p>
                <a:pPr algn="r"/>
                <a:r>
                  <a:rPr lang="es-ES_tradnl" sz="3300" b="1" dirty="0">
                    <a:solidFill>
                      <a:schemeClr val="bg2">
                        <a:lumMod val="40000"/>
                        <a:lumOff val="60000"/>
                      </a:schemeClr>
                    </a:solidFill>
                    <a:latin typeface="Raleway"/>
                  </a:rPr>
                  <a:t>04</a:t>
                </a:r>
              </a:p>
              <a:p>
                <a:pPr algn="r"/>
                <a:endParaRPr lang="es-ES_tradnl" sz="3300" b="1" dirty="0">
                  <a:solidFill>
                    <a:schemeClr val="bg2">
                      <a:lumMod val="40000"/>
                      <a:lumOff val="60000"/>
                    </a:schemeClr>
                  </a:solidFill>
                  <a:latin typeface="Raleway"/>
                </a:endParaRPr>
              </a:p>
            </p:txBody>
          </p:sp>
          <p:cxnSp>
            <p:nvCxnSpPr>
              <p:cNvPr id="11" name="Conector recto de flecha 10">
                <a:extLst>
                  <a:ext uri="{FF2B5EF4-FFF2-40B4-BE49-F238E27FC236}">
                    <a16:creationId xmlns:a16="http://schemas.microsoft.com/office/drawing/2014/main" id="{87876413-9476-4DBD-262F-B47CA88D8A1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361803" y="1312458"/>
                <a:ext cx="3014297" cy="1"/>
              </a:xfrm>
              <a:prstGeom prst="straightConnector1">
                <a:avLst/>
              </a:prstGeom>
              <a:ln w="12700">
                <a:prstDash val="sysDot"/>
              </a:ln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2" name="Conector recto de flecha 11">
                <a:extLst>
                  <a:ext uri="{FF2B5EF4-FFF2-40B4-BE49-F238E27FC236}">
                    <a16:creationId xmlns:a16="http://schemas.microsoft.com/office/drawing/2014/main" id="{BDC0D9B1-93AA-F803-4E4D-7B2EECFAAEA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361803" y="1848414"/>
                <a:ext cx="3014297" cy="1"/>
              </a:xfrm>
              <a:prstGeom prst="straightConnector1">
                <a:avLst/>
              </a:prstGeom>
              <a:ln w="12700">
                <a:prstDash val="sysDot"/>
              </a:ln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3" name="Conector recto de flecha 12">
                <a:extLst>
                  <a:ext uri="{FF2B5EF4-FFF2-40B4-BE49-F238E27FC236}">
                    <a16:creationId xmlns:a16="http://schemas.microsoft.com/office/drawing/2014/main" id="{6C483C69-86AD-D334-230D-08AE246CE5C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361803" y="2324363"/>
                <a:ext cx="3014297" cy="1"/>
              </a:xfrm>
              <a:prstGeom prst="straightConnector1">
                <a:avLst/>
              </a:prstGeom>
              <a:ln w="12700">
                <a:prstDash val="sysDot"/>
              </a:ln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sp>
            <p:nvSpPr>
              <p:cNvPr id="19" name="CuadroTexto 18">
                <a:extLst>
                  <a:ext uri="{FF2B5EF4-FFF2-40B4-BE49-F238E27FC236}">
                    <a16:creationId xmlns:a16="http://schemas.microsoft.com/office/drawing/2014/main" id="{5F3115A0-451C-9313-15A6-A9CD969A9E16}"/>
                  </a:ext>
                </a:extLst>
              </p:cNvPr>
              <p:cNvSpPr txBox="1"/>
              <p:nvPr/>
            </p:nvSpPr>
            <p:spPr>
              <a:xfrm>
                <a:off x="5087829" y="1003768"/>
                <a:ext cx="2789557" cy="484748"/>
              </a:xfrm>
              <a:prstGeom prst="rect">
                <a:avLst/>
              </a:prstGeom>
              <a:noFill/>
            </p:spPr>
            <p:txBody>
    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    <a:prstTxWarp prst="textNoShape">
                  <a:avLst/>
                </a:prstTxWarp>
                <a:spAutoFit/>
              </a:bodyPr>
              <a:lstStyle/>
              <a:p>
                <a:r>
                  <a:rPr lang="es-ES" sz="1350" dirty="0">
                    <a:solidFill>
                      <a:srgbClr val="7F7F7F"/>
                    </a:solidFill>
                    <a:latin typeface="Corbel"/>
                  </a:rPr>
                  <a:t>Objetivo y fórmula de la LMAS</a:t>
                </a:r>
              </a:p>
              <a:p>
                <a:r>
                  <a:rPr lang="es-ES" sz="1350" dirty="0">
                    <a:solidFill>
                      <a:srgbClr val="7F7F7F"/>
                    </a:solidFill>
                    <a:latin typeface="Corbel"/>
                  </a:rPr>
                  <a:t> </a:t>
                </a:r>
              </a:p>
            </p:txBody>
          </p:sp>
          <p:sp>
            <p:nvSpPr>
              <p:cNvPr id="4" name="CuadroTexto 3">
                <a:extLst>
                  <a:ext uri="{FF2B5EF4-FFF2-40B4-BE49-F238E27FC236}">
                    <a16:creationId xmlns:a16="http://schemas.microsoft.com/office/drawing/2014/main" id="{D28BF43E-ACBD-A0E5-186D-C6ECF71EEDF7}"/>
                  </a:ext>
                </a:extLst>
              </p:cNvPr>
              <p:cNvSpPr txBox="1"/>
              <p:nvPr/>
            </p:nvSpPr>
            <p:spPr>
              <a:xfrm>
                <a:off x="5167993" y="2975323"/>
                <a:ext cx="2484801" cy="276999"/>
              </a:xfrm>
              <a:prstGeom prst="rect">
                <a:avLst/>
              </a:prstGeom>
              <a:noFill/>
            </p:spPr>
            <p:txBody>
    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    <a:prstTxWarp prst="textNoShape">
                  <a:avLst/>
                </a:prstTxWarp>
                <a:spAutoFit/>
              </a:bodyPr>
              <a:lstStyle/>
              <a:p>
                <a:endParaRPr/>
              </a:p>
            </p:txBody>
          </p:sp>
          <p:sp>
            <p:nvSpPr>
              <p:cNvPr id="16" name="CuadroTexto 15">
                <a:extLst>
                  <a:ext uri="{FF2B5EF4-FFF2-40B4-BE49-F238E27FC236}">
                    <a16:creationId xmlns:a16="http://schemas.microsoft.com/office/drawing/2014/main" id="{4CF1060E-BE92-0313-C38C-654E2EBE6C00}"/>
                  </a:ext>
                </a:extLst>
              </p:cNvPr>
              <p:cNvSpPr txBox="1"/>
              <p:nvPr/>
            </p:nvSpPr>
            <p:spPr>
              <a:xfrm>
                <a:off x="5087828" y="1466844"/>
                <a:ext cx="3444942" cy="276999"/>
              </a:xfrm>
              <a:prstGeom prst="rect">
                <a:avLst/>
              </a:prstGeom>
              <a:noFill/>
            </p:spPr>
            <p:txBody>
    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    <a:prstTxWarp prst="textNoShape">
                  <a:avLst/>
                </a:prstTxWarp>
                <a:spAutoFit/>
              </a:bodyPr>
              <a:lstStyle/>
              <a:p>
                <a:r>
                  <a:rPr lang="es-ES" sz="1350" dirty="0">
                    <a:solidFill>
                      <a:srgbClr val="7F7F7F"/>
                    </a:solidFill>
                    <a:latin typeface="Corbel"/>
                  </a:rPr>
                  <a:t>LMAS: reformas en aguas y minería</a:t>
                </a:r>
              </a:p>
            </p:txBody>
          </p:sp>
          <p:sp>
            <p:nvSpPr>
              <p:cNvPr id="20" name="CuadroTexto 19">
                <a:extLst>
                  <a:ext uri="{FF2B5EF4-FFF2-40B4-BE49-F238E27FC236}">
                    <a16:creationId xmlns:a16="http://schemas.microsoft.com/office/drawing/2014/main" id="{6837A389-DD0F-C7AE-B510-58AEF74CF605}"/>
                  </a:ext>
                </a:extLst>
              </p:cNvPr>
              <p:cNvSpPr txBox="1"/>
              <p:nvPr/>
            </p:nvSpPr>
            <p:spPr>
              <a:xfrm>
                <a:off x="5087828" y="1946277"/>
                <a:ext cx="4572000" cy="30008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s-ES" sz="1350" dirty="0">
                    <a:solidFill>
                      <a:srgbClr val="7F7F7F"/>
                    </a:solidFill>
                    <a:latin typeface="Corbel"/>
                  </a:rPr>
                  <a:t>La DGA como parte del Sistema</a:t>
                </a:r>
                <a:endParaRPr lang="es-CL" sz="1350" dirty="0">
                  <a:solidFill>
                    <a:srgbClr val="7F7F7F"/>
                  </a:solidFill>
                  <a:latin typeface="Corbel"/>
                </a:endParaRPr>
              </a:p>
            </p:txBody>
          </p:sp>
        </p:grpSp>
        <p:sp>
          <p:nvSpPr>
            <p:cNvPr id="2" name="CuadroTexto 1">
              <a:extLst>
                <a:ext uri="{FF2B5EF4-FFF2-40B4-BE49-F238E27FC236}">
                  <a16:creationId xmlns:a16="http://schemas.microsoft.com/office/drawing/2014/main" id="{CC22F22B-B3E9-047E-92C6-7CC280F3F3BF}"/>
                </a:ext>
              </a:extLst>
            </p:cNvPr>
            <p:cNvSpPr txBox="1"/>
            <p:nvPr/>
          </p:nvSpPr>
          <p:spPr>
            <a:xfrm>
              <a:off x="5087828" y="2429804"/>
              <a:ext cx="4572000" cy="30008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s-ES" sz="1350" dirty="0">
                  <a:solidFill>
                    <a:srgbClr val="7F7F7F"/>
                  </a:solidFill>
                  <a:latin typeface="Corbel"/>
                </a:rPr>
                <a:t>¿Qué funciona y qué falta?</a:t>
              </a:r>
              <a:endParaRPr lang="es-CL" sz="1350" dirty="0">
                <a:solidFill>
                  <a:srgbClr val="7F7F7F"/>
                </a:solidFill>
                <a:latin typeface="Corbe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72940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E4A331-7942-BA83-89EC-406AFEAE5F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23091ACD-E6D8-CFBA-1435-A66E203F16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7750" y="2165972"/>
            <a:ext cx="4249163" cy="2216689"/>
          </a:xfrm>
        </p:spPr>
        <p:txBody>
          <a:bodyPr anchor="ctr"/>
          <a:lstStyle/>
          <a:p>
            <a:r>
              <a:rPr lang="es-ES_tradnl" sz="3750" dirty="0">
                <a:solidFill>
                  <a:schemeClr val="bg1"/>
                </a:solidFill>
              </a:rPr>
              <a:t>Objetivo y fórmula </a:t>
            </a:r>
            <a:r>
              <a:rPr lang="es-ES_tradnl" sz="3750" dirty="0">
                <a:solidFill>
                  <a:schemeClr val="accent5"/>
                </a:solidFill>
              </a:rPr>
              <a:t>de la LMAS</a:t>
            </a:r>
            <a:br>
              <a:rPr lang="es-ES_tradnl" sz="3750" dirty="0"/>
            </a:br>
            <a:endParaRPr lang="es-ES_tradnl" sz="3750" dirty="0">
              <a:solidFill>
                <a:schemeClr val="accent1"/>
              </a:solidFill>
            </a:endParaRPr>
          </a:p>
        </p:txBody>
      </p:sp>
      <p:sp>
        <p:nvSpPr>
          <p:cNvPr id="9" name="Título 8">
            <a:extLst>
              <a:ext uri="{FF2B5EF4-FFF2-40B4-BE49-F238E27FC236}">
                <a16:creationId xmlns:a16="http://schemas.microsoft.com/office/drawing/2014/main" id="{DC3384E5-9509-16D5-630C-E8176AD228C1}"/>
              </a:ext>
            </a:extLst>
          </p:cNvPr>
          <p:cNvSpPr>
            <a:spLocks noGrp="1"/>
          </p:cNvSpPr>
          <p:nvPr>
            <p:ph type="title" idx="2"/>
          </p:nvPr>
        </p:nvSpPr>
        <p:spPr>
          <a:xfrm>
            <a:off x="3280500" y="1221425"/>
            <a:ext cx="1645800" cy="1097400"/>
          </a:xfrm>
        </p:spPr>
        <p:txBody>
          <a:bodyPr/>
          <a:lstStyle/>
          <a:p>
            <a:r>
              <a:rPr lang="es-ES_tradnl" dirty="0">
                <a:solidFill>
                  <a:schemeClr val="accent5"/>
                </a:solidFill>
              </a:rPr>
              <a:t>01</a:t>
            </a:r>
          </a:p>
        </p:txBody>
      </p:sp>
      <p:pic>
        <p:nvPicPr>
          <p:cNvPr id="13" name="Gráfico 12">
            <a:extLst>
              <a:ext uri="{FF2B5EF4-FFF2-40B4-BE49-F238E27FC236}">
                <a16:creationId xmlns:a16="http://schemas.microsoft.com/office/drawing/2014/main" id="{683EF199-1BDD-B425-4C71-BFF525D36C3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926300" y="446337"/>
            <a:ext cx="4250826" cy="4250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894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ulo"/>
          <p:cNvSpPr txBox="1"/>
          <p:nvPr/>
        </p:nvSpPr>
        <p:spPr>
          <a:xfrm>
            <a:off x="377190" y="233172"/>
            <a:ext cx="8366760" cy="75438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s-CL" sz="2250" b="1" dirty="0">
                <a:solidFill>
                  <a:srgbClr val="1C6B7A"/>
                </a:solidFill>
                <a:latin typeface="Raleway"/>
                <a:cs typeface="Raleway"/>
              </a:rPr>
              <a:t>Ley Marco de Autorizaciones Sectoriales</a:t>
            </a:r>
          </a:p>
        </p:txBody>
      </p:sp>
      <p:sp>
        <p:nvSpPr>
          <p:cNvPr id="12" name="subtitulo"/>
          <p:cNvSpPr txBox="1"/>
          <p:nvPr/>
        </p:nvSpPr>
        <p:spPr>
          <a:xfrm>
            <a:off x="390906" y="699516"/>
            <a:ext cx="8229600" cy="3429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lang="es-CL" sz="1400" i="1" dirty="0">
                <a:solidFill>
                  <a:srgbClr val="6B7B82"/>
                </a:solidFill>
                <a:latin typeface="Corbel"/>
                <a:cs typeface="Corbel"/>
              </a:rPr>
              <a:t>Ley N° 21.770 ·</a:t>
            </a:r>
          </a:p>
        </p:txBody>
      </p:sp>
      <p:sp>
        <p:nvSpPr>
          <p:cNvPr id="13" name="kicker"/>
          <p:cNvSpPr txBox="1"/>
          <p:nvPr/>
        </p:nvSpPr>
        <p:spPr>
          <a:xfrm>
            <a:off x="377190" y="1110996"/>
            <a:ext cx="3840480" cy="27432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lang="es-CL" sz="1088" b="1" spc="60" dirty="0">
                <a:solidFill>
                  <a:srgbClr val="1C6B7A"/>
                </a:solidFill>
                <a:latin typeface="Raleway"/>
                <a:cs typeface="Raleway"/>
              </a:rPr>
              <a:t>TRAMITACIÓN LEGISLATIVA</a:t>
            </a:r>
          </a:p>
        </p:txBody>
      </p:sp>
      <p:sp>
        <p:nvSpPr>
          <p:cNvPr id="14" name="ti"/>
          <p:cNvSpPr txBox="1"/>
          <p:nvPr/>
        </p:nvSpPr>
        <p:spPr>
          <a:xfrm>
            <a:off x="411480" y="1495044"/>
            <a:ext cx="3771900" cy="58293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spcAft>
                <a:spcPts val="150"/>
              </a:spcAft>
            </a:pPr>
            <a:r>
              <a:rPr lang="es-CL" sz="1050" b="1" u="sng" dirty="0">
                <a:solidFill>
                  <a:srgbClr val="1B3A44"/>
                </a:solidFill>
                <a:latin typeface="Corbel"/>
                <a:cs typeface="Corbel"/>
              </a:rPr>
              <a:t>Presentación al Congreso</a:t>
            </a:r>
          </a:p>
          <a:p>
            <a:pPr algn="l">
              <a:spcAft>
                <a:spcPts val="0"/>
              </a:spcAft>
            </a:pPr>
            <a:r>
              <a:rPr lang="es-CL" sz="1162" b="1" dirty="0">
                <a:solidFill>
                  <a:srgbClr val="1C6B7A"/>
                </a:solidFill>
                <a:latin typeface="Raleway"/>
                <a:cs typeface="Raleway"/>
              </a:rPr>
              <a:t>15 de enero de 2024</a:t>
            </a:r>
          </a:p>
        </p:txBody>
      </p:sp>
      <p:sp>
        <p:nvSpPr>
          <p:cNvPr id="15" name="ti"/>
          <p:cNvSpPr txBox="1"/>
          <p:nvPr/>
        </p:nvSpPr>
        <p:spPr>
          <a:xfrm>
            <a:off x="411480" y="2084832"/>
            <a:ext cx="3771900" cy="58293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spcAft>
                <a:spcPts val="150"/>
              </a:spcAft>
            </a:pPr>
            <a:r>
              <a:rPr lang="es-CL" sz="1050" b="1" u="sng" dirty="0">
                <a:solidFill>
                  <a:srgbClr val="1B3A44"/>
                </a:solidFill>
                <a:latin typeface="Corbel"/>
                <a:cs typeface="Corbel"/>
              </a:rPr>
              <a:t>Promulgación</a:t>
            </a:r>
          </a:p>
          <a:p>
            <a:pPr algn="l">
              <a:spcAft>
                <a:spcPts val="0"/>
              </a:spcAft>
            </a:pPr>
            <a:r>
              <a:rPr lang="es-CL" sz="1162" b="1" dirty="0">
                <a:solidFill>
                  <a:srgbClr val="1C6B7A"/>
                </a:solidFill>
                <a:latin typeface="Raleway"/>
                <a:cs typeface="Raleway"/>
              </a:rPr>
              <a:t>17 de septiembre de 2025</a:t>
            </a:r>
          </a:p>
        </p:txBody>
      </p:sp>
      <p:sp>
        <p:nvSpPr>
          <p:cNvPr id="16" name="ti"/>
          <p:cNvSpPr txBox="1"/>
          <p:nvPr/>
        </p:nvSpPr>
        <p:spPr>
          <a:xfrm>
            <a:off x="411480" y="2674620"/>
            <a:ext cx="3771900" cy="58293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spcAft>
                <a:spcPts val="150"/>
              </a:spcAft>
            </a:pPr>
            <a:r>
              <a:rPr lang="es-CL" sz="1050" b="1" u="sng" dirty="0">
                <a:solidFill>
                  <a:srgbClr val="1B3A44"/>
                </a:solidFill>
                <a:latin typeface="Corbel"/>
                <a:cs typeface="Corbel"/>
              </a:rPr>
              <a:t>Publicación en el Diario Oficial</a:t>
            </a:r>
          </a:p>
          <a:p>
            <a:pPr algn="l">
              <a:spcAft>
                <a:spcPts val="0"/>
              </a:spcAft>
            </a:pPr>
            <a:r>
              <a:rPr lang="es-CL" sz="1162" b="1" dirty="0">
                <a:solidFill>
                  <a:srgbClr val="1C6B7A"/>
                </a:solidFill>
                <a:latin typeface="Raleway"/>
                <a:cs typeface="Raleway"/>
              </a:rPr>
              <a:t>29 de septiembre de 2025</a:t>
            </a:r>
          </a:p>
        </p:txBody>
      </p:sp>
      <p:sp>
        <p:nvSpPr>
          <p:cNvPr id="17" name="ti"/>
          <p:cNvSpPr txBox="1"/>
          <p:nvPr/>
        </p:nvSpPr>
        <p:spPr>
          <a:xfrm>
            <a:off x="411480" y="3264408"/>
            <a:ext cx="3771900" cy="58293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spcAft>
                <a:spcPts val="150"/>
              </a:spcAft>
            </a:pPr>
            <a:r>
              <a:rPr lang="es-CL" sz="1050" b="1" u="sng" dirty="0">
                <a:solidFill>
                  <a:srgbClr val="1B3A44"/>
                </a:solidFill>
                <a:latin typeface="Corbel"/>
                <a:cs typeface="Corbel"/>
              </a:rPr>
              <a:t>Tiempo total de tramitación</a:t>
            </a:r>
          </a:p>
          <a:p>
            <a:pPr algn="l">
              <a:spcAft>
                <a:spcPts val="0"/>
              </a:spcAft>
            </a:pPr>
            <a:r>
              <a:rPr lang="es-CL" sz="1162" b="1" dirty="0">
                <a:solidFill>
                  <a:srgbClr val="1C6B7A"/>
                </a:solidFill>
                <a:latin typeface="Raleway"/>
                <a:cs typeface="Raleway"/>
              </a:rPr>
              <a:t>20 meses</a:t>
            </a:r>
          </a:p>
        </p:txBody>
      </p:sp>
      <p:sp>
        <p:nvSpPr>
          <p:cNvPr id="18" name="kicker"/>
          <p:cNvSpPr txBox="1"/>
          <p:nvPr/>
        </p:nvSpPr>
        <p:spPr>
          <a:xfrm>
            <a:off x="3158913" y="1062991"/>
            <a:ext cx="4046220" cy="27432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lang="es-CL" sz="1088" b="1" spc="60" dirty="0">
                <a:solidFill>
                  <a:srgbClr val="1C6B7A"/>
                </a:solidFill>
                <a:latin typeface="Raleway"/>
                <a:cs typeface="Raleway"/>
              </a:rPr>
              <a:t>ESTRUCTURA DE LA LEY</a:t>
            </a:r>
          </a:p>
        </p:txBody>
      </p:sp>
      <p:sp>
        <p:nvSpPr>
          <p:cNvPr id="19" name="card"/>
          <p:cNvSpPr txBox="1"/>
          <p:nvPr/>
        </p:nvSpPr>
        <p:spPr>
          <a:xfrm>
            <a:off x="3124624" y="1447039"/>
            <a:ext cx="2334684" cy="699516"/>
          </a:xfrm>
          <a:prstGeom prst="roundRect">
            <a:avLst>
              <a:gd name="adj" fmla="val 7000"/>
            </a:avLst>
          </a:prstGeom>
          <a:solidFill>
            <a:srgbClr val="E8F6FA"/>
          </a:solidFill>
          <a:ln w="9525">
            <a:solidFill>
              <a:srgbClr val="BFE3EF"/>
            </a:solidFill>
          </a:ln>
          <a:effectLst>
            <a:outerShdw blurRad="38100" dist="25400" dir="5400000" rotWithShape="0">
              <a:srgbClr val="16323B">
                <a:alpha val="16000"/>
              </a:srgbClr>
            </a:outerShdw>
          </a:effectLst>
        </p:spPr>
        <p:txBody>
          <a:bodyPr wrap="square" lIns="34290" tIns="20574" rIns="34290" bIns="20574" anchor="t">
            <a:normAutofit/>
          </a:bodyPr>
          <a:lstStyle/>
          <a:p>
            <a:endParaRPr lang="es-CL"/>
          </a:p>
        </p:txBody>
      </p:sp>
      <p:sp>
        <p:nvSpPr>
          <p:cNvPr id="20" name="en"/>
          <p:cNvSpPr txBox="1"/>
          <p:nvPr/>
        </p:nvSpPr>
        <p:spPr>
          <a:xfrm>
            <a:off x="3261783" y="1447039"/>
            <a:ext cx="1906410" cy="699516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algn="l">
              <a:spcAft>
                <a:spcPts val="75"/>
              </a:spcAft>
            </a:pPr>
            <a:r>
              <a:rPr lang="es-CL" sz="1125" b="1" dirty="0">
                <a:solidFill>
                  <a:srgbClr val="1C6B7A"/>
                </a:solidFill>
                <a:latin typeface="Raleway"/>
                <a:cs typeface="Raleway"/>
              </a:rPr>
              <a:t>Ley Marco</a:t>
            </a:r>
          </a:p>
          <a:p>
            <a:pPr algn="l">
              <a:spcAft>
                <a:spcPts val="0"/>
              </a:spcAft>
            </a:pPr>
            <a:r>
              <a:rPr lang="es-CL" sz="938" dirty="0">
                <a:solidFill>
                  <a:srgbClr val="6B7B82"/>
                </a:solidFill>
                <a:latin typeface="Corbel"/>
                <a:cs typeface="Corbel"/>
              </a:rPr>
              <a:t>Títulos I–VIII</a:t>
            </a:r>
          </a:p>
        </p:txBody>
      </p:sp>
      <p:sp>
        <p:nvSpPr>
          <p:cNvPr id="21" name="ev"/>
          <p:cNvSpPr txBox="1"/>
          <p:nvPr/>
        </p:nvSpPr>
        <p:spPr>
          <a:xfrm>
            <a:off x="4133705" y="1440180"/>
            <a:ext cx="1171647" cy="699516"/>
          </a:xfrm>
          <a:prstGeom prst="rect">
            <a:avLst/>
          </a:prstGeom>
          <a:noFill/>
        </p:spPr>
        <p:txBody>
          <a:bodyPr wrap="square" lIns="0" tIns="0" rIns="0" bIns="34290" anchor="ctr">
            <a:normAutofit/>
          </a:bodyPr>
          <a:lstStyle/>
          <a:p>
            <a:pPr algn="r">
              <a:spcAft>
                <a:spcPts val="0"/>
              </a:spcAft>
            </a:pPr>
            <a:r>
              <a:rPr lang="es-CL" sz="1800" b="1" dirty="0">
                <a:solidFill>
                  <a:srgbClr val="2697A8"/>
                </a:solidFill>
                <a:latin typeface="Raleway"/>
                <a:cs typeface="Raleway"/>
              </a:rPr>
              <a:t>77</a:t>
            </a:r>
          </a:p>
          <a:p>
            <a:pPr algn="r">
              <a:spcAft>
                <a:spcPts val="0"/>
              </a:spcAft>
            </a:pPr>
            <a:r>
              <a:rPr lang="es-CL" sz="788" dirty="0">
                <a:solidFill>
                  <a:srgbClr val="6B7B82"/>
                </a:solidFill>
                <a:latin typeface="Corbel"/>
                <a:cs typeface="Corbel"/>
              </a:rPr>
              <a:t>artículos</a:t>
            </a:r>
          </a:p>
        </p:txBody>
      </p:sp>
      <p:sp>
        <p:nvSpPr>
          <p:cNvPr id="22" name="card"/>
          <p:cNvSpPr txBox="1"/>
          <p:nvPr/>
        </p:nvSpPr>
        <p:spPr>
          <a:xfrm>
            <a:off x="3124623" y="2256283"/>
            <a:ext cx="2334685" cy="699516"/>
          </a:xfrm>
          <a:prstGeom prst="roundRect">
            <a:avLst>
              <a:gd name="adj" fmla="val 7000"/>
            </a:avLst>
          </a:prstGeom>
          <a:solidFill>
            <a:srgbClr val="E8F6FA"/>
          </a:solidFill>
          <a:ln w="9525">
            <a:solidFill>
              <a:srgbClr val="BFE3EF"/>
            </a:solidFill>
          </a:ln>
          <a:effectLst>
            <a:outerShdw blurRad="38100" dist="25400" dir="5400000" rotWithShape="0">
              <a:srgbClr val="16323B">
                <a:alpha val="16000"/>
              </a:srgbClr>
            </a:outerShdw>
          </a:effectLst>
        </p:spPr>
        <p:txBody>
          <a:bodyPr wrap="square" lIns="34290" tIns="20574" rIns="34290" bIns="20574" anchor="t">
            <a:normAutofit/>
          </a:bodyPr>
          <a:lstStyle/>
          <a:p>
            <a:endParaRPr lang="es-CL"/>
          </a:p>
        </p:txBody>
      </p:sp>
      <p:sp>
        <p:nvSpPr>
          <p:cNvPr id="23" name="en"/>
          <p:cNvSpPr txBox="1"/>
          <p:nvPr/>
        </p:nvSpPr>
        <p:spPr>
          <a:xfrm>
            <a:off x="3261783" y="2256283"/>
            <a:ext cx="2606040" cy="699516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algn="l">
              <a:spcAft>
                <a:spcPts val="75"/>
              </a:spcAft>
            </a:pPr>
            <a:r>
              <a:rPr lang="es-CL" sz="1125" b="1" dirty="0">
                <a:solidFill>
                  <a:srgbClr val="1C6B7A"/>
                </a:solidFill>
                <a:latin typeface="Raleway"/>
                <a:cs typeface="Raleway"/>
              </a:rPr>
              <a:t>Modificaciones </a:t>
            </a:r>
          </a:p>
          <a:p>
            <a:pPr algn="l">
              <a:spcAft>
                <a:spcPts val="75"/>
              </a:spcAft>
            </a:pPr>
            <a:r>
              <a:rPr lang="es-CL" sz="1125" b="1" dirty="0">
                <a:solidFill>
                  <a:srgbClr val="1C6B7A"/>
                </a:solidFill>
                <a:latin typeface="Raleway"/>
                <a:cs typeface="Raleway"/>
              </a:rPr>
              <a:t>A otras leyes</a:t>
            </a:r>
          </a:p>
          <a:p>
            <a:pPr algn="l">
              <a:spcAft>
                <a:spcPts val="0"/>
              </a:spcAft>
            </a:pPr>
            <a:r>
              <a:rPr lang="es-CL" sz="938" dirty="0">
                <a:solidFill>
                  <a:srgbClr val="6B7B82"/>
                </a:solidFill>
                <a:latin typeface="Corbel"/>
                <a:cs typeface="Corbel"/>
              </a:rPr>
              <a:t>Título IX</a:t>
            </a:r>
          </a:p>
        </p:txBody>
      </p:sp>
      <p:sp>
        <p:nvSpPr>
          <p:cNvPr id="24" name="ev"/>
          <p:cNvSpPr txBox="1"/>
          <p:nvPr/>
        </p:nvSpPr>
        <p:spPr>
          <a:xfrm>
            <a:off x="3823335" y="2218563"/>
            <a:ext cx="1474470" cy="699516"/>
          </a:xfrm>
          <a:prstGeom prst="rect">
            <a:avLst/>
          </a:prstGeom>
          <a:noFill/>
        </p:spPr>
        <p:txBody>
          <a:bodyPr wrap="square" lIns="0" tIns="0" rIns="0" bIns="34290" anchor="ctr">
            <a:normAutofit/>
          </a:bodyPr>
          <a:lstStyle/>
          <a:p>
            <a:pPr algn="r">
              <a:spcAft>
                <a:spcPts val="0"/>
              </a:spcAft>
            </a:pPr>
            <a:r>
              <a:rPr lang="es-CL" sz="1800" b="1" dirty="0">
                <a:solidFill>
                  <a:srgbClr val="2697A8"/>
                </a:solidFill>
                <a:latin typeface="Raleway"/>
                <a:cs typeface="Raleway"/>
              </a:rPr>
              <a:t>46</a:t>
            </a:r>
          </a:p>
          <a:p>
            <a:pPr algn="r">
              <a:spcAft>
                <a:spcPts val="0"/>
              </a:spcAft>
            </a:pPr>
            <a:r>
              <a:rPr lang="es-CL" sz="788" dirty="0">
                <a:solidFill>
                  <a:srgbClr val="6B7B82"/>
                </a:solidFill>
                <a:latin typeface="Corbel"/>
                <a:cs typeface="Corbel"/>
              </a:rPr>
              <a:t>artículos</a:t>
            </a:r>
          </a:p>
        </p:txBody>
      </p:sp>
      <p:sp>
        <p:nvSpPr>
          <p:cNvPr id="25" name="card"/>
          <p:cNvSpPr txBox="1"/>
          <p:nvPr/>
        </p:nvSpPr>
        <p:spPr>
          <a:xfrm>
            <a:off x="3124623" y="3065527"/>
            <a:ext cx="2334685" cy="699516"/>
          </a:xfrm>
          <a:prstGeom prst="roundRect">
            <a:avLst>
              <a:gd name="adj" fmla="val 7000"/>
            </a:avLst>
          </a:prstGeom>
          <a:solidFill>
            <a:srgbClr val="E8F6FA"/>
          </a:solidFill>
          <a:ln w="9525">
            <a:solidFill>
              <a:srgbClr val="BFE3EF"/>
            </a:solidFill>
          </a:ln>
          <a:effectLst>
            <a:outerShdw blurRad="38100" dist="25400" dir="5400000" rotWithShape="0">
              <a:srgbClr val="16323B">
                <a:alpha val="16000"/>
              </a:srgbClr>
            </a:outerShdw>
          </a:effectLst>
        </p:spPr>
        <p:txBody>
          <a:bodyPr wrap="square" lIns="34290" tIns="20574" rIns="34290" bIns="20574" anchor="t">
            <a:normAutofit/>
          </a:bodyPr>
          <a:lstStyle/>
          <a:p>
            <a:endParaRPr lang="es-CL"/>
          </a:p>
        </p:txBody>
      </p:sp>
      <p:sp>
        <p:nvSpPr>
          <p:cNvPr id="26" name="en"/>
          <p:cNvSpPr txBox="1"/>
          <p:nvPr/>
        </p:nvSpPr>
        <p:spPr>
          <a:xfrm>
            <a:off x="3261783" y="3065527"/>
            <a:ext cx="2606040" cy="699516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algn="l">
              <a:spcAft>
                <a:spcPts val="0"/>
              </a:spcAft>
            </a:pPr>
            <a:r>
              <a:rPr lang="es-CL" sz="1125" b="1" dirty="0">
                <a:solidFill>
                  <a:srgbClr val="1C6B7A"/>
                </a:solidFill>
                <a:latin typeface="Raleway"/>
                <a:cs typeface="Raleway"/>
              </a:rPr>
              <a:t>Disposiciones </a:t>
            </a:r>
          </a:p>
          <a:p>
            <a:pPr algn="l">
              <a:spcAft>
                <a:spcPts val="0"/>
              </a:spcAft>
            </a:pPr>
            <a:r>
              <a:rPr lang="es-CL" sz="1125" b="1" dirty="0">
                <a:solidFill>
                  <a:srgbClr val="1C6B7A"/>
                </a:solidFill>
                <a:latin typeface="Raleway"/>
                <a:cs typeface="Raleway"/>
              </a:rPr>
              <a:t>transitorias</a:t>
            </a:r>
          </a:p>
        </p:txBody>
      </p:sp>
      <p:sp>
        <p:nvSpPr>
          <p:cNvPr id="27" name="ev"/>
          <p:cNvSpPr txBox="1"/>
          <p:nvPr/>
        </p:nvSpPr>
        <p:spPr>
          <a:xfrm>
            <a:off x="3820371" y="3031533"/>
            <a:ext cx="1474470" cy="699516"/>
          </a:xfrm>
          <a:prstGeom prst="rect">
            <a:avLst/>
          </a:prstGeom>
          <a:noFill/>
        </p:spPr>
        <p:txBody>
          <a:bodyPr wrap="square" lIns="0" tIns="0" rIns="0" bIns="34290" anchor="ctr">
            <a:normAutofit/>
          </a:bodyPr>
          <a:lstStyle/>
          <a:p>
            <a:pPr algn="r">
              <a:spcAft>
                <a:spcPts val="0"/>
              </a:spcAft>
            </a:pPr>
            <a:r>
              <a:rPr lang="es-CL" sz="1800" b="1" dirty="0">
                <a:solidFill>
                  <a:srgbClr val="2697A8"/>
                </a:solidFill>
                <a:latin typeface="Raleway"/>
                <a:cs typeface="Raleway"/>
              </a:rPr>
              <a:t>35</a:t>
            </a:r>
          </a:p>
          <a:p>
            <a:pPr algn="r">
              <a:spcAft>
                <a:spcPts val="0"/>
              </a:spcAft>
            </a:pPr>
            <a:r>
              <a:rPr lang="es-CL" sz="788" dirty="0">
                <a:solidFill>
                  <a:srgbClr val="6B7B82"/>
                </a:solidFill>
                <a:latin typeface="Corbel"/>
                <a:cs typeface="Corbel"/>
              </a:rPr>
              <a:t>artículos</a:t>
            </a:r>
          </a:p>
        </p:txBody>
      </p:sp>
      <p:sp>
        <p:nvSpPr>
          <p:cNvPr id="28" name="kicker"/>
          <p:cNvSpPr txBox="1"/>
          <p:nvPr/>
        </p:nvSpPr>
        <p:spPr>
          <a:xfrm>
            <a:off x="377190" y="4011930"/>
            <a:ext cx="8229600" cy="27432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lang="es-CL" sz="1088" b="1" spc="60" dirty="0">
                <a:solidFill>
                  <a:srgbClr val="1C6B7A"/>
                </a:solidFill>
                <a:latin typeface="Raleway"/>
                <a:cs typeface="Raleway"/>
              </a:rPr>
              <a:t>CUERPOS LEGALES MODIFICADOS</a:t>
            </a:r>
          </a:p>
        </p:txBody>
      </p:sp>
      <p:sp>
        <p:nvSpPr>
          <p:cNvPr id="29" name="cl"/>
          <p:cNvSpPr txBox="1"/>
          <p:nvPr/>
        </p:nvSpPr>
        <p:spPr>
          <a:xfrm>
            <a:off x="377190" y="4306824"/>
            <a:ext cx="8366760" cy="61722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s-CL" sz="1012" dirty="0">
                <a:solidFill>
                  <a:srgbClr val="1B3A44"/>
                </a:solidFill>
                <a:latin typeface="Corbel"/>
                <a:cs typeface="Corbel"/>
              </a:rPr>
              <a:t>Código Sanitario   ·   Código de Aguas   ·   LGUC   ·   </a:t>
            </a:r>
          </a:p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s-CL" sz="1012" dirty="0">
                <a:solidFill>
                  <a:srgbClr val="1B3A44"/>
                </a:solidFill>
                <a:latin typeface="Corbel"/>
                <a:cs typeface="Corbel"/>
              </a:rPr>
              <a:t>Ley General de Servicios Sanitarios   ·   Código de Minería   · </a:t>
            </a:r>
          </a:p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s-CL" sz="1012" dirty="0">
                <a:solidFill>
                  <a:srgbClr val="1B3A44"/>
                </a:solidFill>
                <a:latin typeface="Corbel"/>
                <a:cs typeface="Corbel"/>
              </a:rPr>
              <a:t> Normativa de Energía y Telecomunicaciones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D331B87-AC08-9804-C1DA-B9BDA874BE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3092" y="847588"/>
            <a:ext cx="3378039" cy="323292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CFECA4ED-DF35-CD53-4739-00781BC7310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889"/>
          <a:stretch>
            <a:fillRect/>
          </a:stretch>
        </p:blipFill>
        <p:spPr>
          <a:xfrm>
            <a:off x="19" y="9"/>
            <a:ext cx="9259879" cy="520868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459660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ulo"/>
          <p:cNvSpPr txBox="1"/>
          <p:nvPr/>
        </p:nvSpPr>
        <p:spPr>
          <a:xfrm>
            <a:off x="377190" y="219456"/>
            <a:ext cx="8366760" cy="92583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s-CL" sz="1800" b="1" dirty="0">
                <a:solidFill>
                  <a:srgbClr val="1C6B7A"/>
                </a:solidFill>
                <a:latin typeface="Raleway"/>
                <a:cs typeface="Raleway"/>
              </a:rPr>
              <a:t>¿Cómo logra la LMAS reducir los tiempos de tramitación sin rebajar estándares regulatorios?</a:t>
            </a:r>
          </a:p>
        </p:txBody>
      </p:sp>
      <p:sp>
        <p:nvSpPr>
          <p:cNvPr id="12" name="card"/>
          <p:cNvSpPr txBox="1"/>
          <p:nvPr/>
        </p:nvSpPr>
        <p:spPr>
          <a:xfrm>
            <a:off x="377190" y="1337310"/>
            <a:ext cx="4046220" cy="617220"/>
          </a:xfrm>
          <a:prstGeom prst="roundRect">
            <a:avLst>
              <a:gd name="adj" fmla="val 9000"/>
            </a:avLst>
          </a:prstGeom>
          <a:solidFill>
            <a:srgbClr val="E8F6FA"/>
          </a:solidFill>
          <a:ln w="9525">
            <a:solidFill>
              <a:srgbClr val="BFE3EF"/>
            </a:solidFill>
          </a:ln>
          <a:effectLst>
            <a:outerShdw blurRad="38100" dist="25400" dir="5400000" rotWithShape="0">
              <a:srgbClr val="16323B">
                <a:alpha val="16000"/>
              </a:srgbClr>
            </a:outerShdw>
          </a:effectLst>
        </p:spPr>
        <p:txBody>
          <a:bodyPr wrap="square" lIns="34290" tIns="20574" rIns="34290" bIns="20574" anchor="t">
            <a:normAutofit/>
          </a:bodyPr>
          <a:lstStyle/>
          <a:p>
            <a:endParaRPr lang="es-CL"/>
          </a:p>
        </p:txBody>
      </p:sp>
      <p:sp>
        <p:nvSpPr>
          <p:cNvPr id="13" name="it"/>
          <p:cNvSpPr txBox="1"/>
          <p:nvPr/>
        </p:nvSpPr>
        <p:spPr>
          <a:xfrm>
            <a:off x="500634" y="1337310"/>
            <a:ext cx="3806190" cy="617220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s-CL" b="1" dirty="0">
                <a:solidFill>
                  <a:srgbClr val="1C87B8"/>
                </a:solidFill>
                <a:latin typeface="Raleway"/>
                <a:cs typeface="Raleway"/>
              </a:rPr>
              <a:t>1   </a:t>
            </a:r>
            <a:r>
              <a:rPr lang="es-CL" sz="1400" dirty="0">
                <a:solidFill>
                  <a:srgbClr val="1B3A44"/>
                </a:solidFill>
                <a:latin typeface="Corbel"/>
                <a:cs typeface="Corbel"/>
              </a:rPr>
              <a:t>Se digitalizan los procesos y aumenta la transparencia.</a:t>
            </a:r>
          </a:p>
        </p:txBody>
      </p:sp>
      <p:sp>
        <p:nvSpPr>
          <p:cNvPr id="14" name="card"/>
          <p:cNvSpPr txBox="1"/>
          <p:nvPr/>
        </p:nvSpPr>
        <p:spPr>
          <a:xfrm>
            <a:off x="4629150" y="1337310"/>
            <a:ext cx="4046220" cy="617220"/>
          </a:xfrm>
          <a:prstGeom prst="roundRect">
            <a:avLst>
              <a:gd name="adj" fmla="val 9000"/>
            </a:avLst>
          </a:prstGeom>
          <a:solidFill>
            <a:srgbClr val="E8F6FA"/>
          </a:solidFill>
          <a:ln w="9525">
            <a:solidFill>
              <a:srgbClr val="BFE3EF"/>
            </a:solidFill>
          </a:ln>
          <a:effectLst>
            <a:outerShdw blurRad="38100" dist="25400" dir="5400000" rotWithShape="0">
              <a:srgbClr val="16323B">
                <a:alpha val="16000"/>
              </a:srgbClr>
            </a:outerShdw>
          </a:effectLst>
        </p:spPr>
        <p:txBody>
          <a:bodyPr wrap="square" lIns="34290" tIns="20574" rIns="34290" bIns="20574" anchor="t">
            <a:normAutofit/>
          </a:bodyPr>
          <a:lstStyle/>
          <a:p>
            <a:endParaRPr lang="es-CL"/>
          </a:p>
        </p:txBody>
      </p:sp>
      <p:sp>
        <p:nvSpPr>
          <p:cNvPr id="15" name="it"/>
          <p:cNvSpPr txBox="1"/>
          <p:nvPr/>
        </p:nvSpPr>
        <p:spPr>
          <a:xfrm>
            <a:off x="4752594" y="1337310"/>
            <a:ext cx="3806190" cy="617220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s-CL" b="1" dirty="0">
                <a:solidFill>
                  <a:srgbClr val="1C87B8"/>
                </a:solidFill>
                <a:latin typeface="Raleway"/>
                <a:cs typeface="Raleway"/>
              </a:rPr>
              <a:t>2   </a:t>
            </a:r>
            <a:r>
              <a:rPr lang="es-CL" sz="1400" dirty="0">
                <a:solidFill>
                  <a:srgbClr val="1B3A44"/>
                </a:solidFill>
                <a:latin typeface="Corbel"/>
                <a:cs typeface="Corbel"/>
              </a:rPr>
              <a:t>La información se centraliza y está disponible en tiempo real.</a:t>
            </a:r>
          </a:p>
        </p:txBody>
      </p:sp>
      <p:sp>
        <p:nvSpPr>
          <p:cNvPr id="16" name="card"/>
          <p:cNvSpPr txBox="1"/>
          <p:nvPr/>
        </p:nvSpPr>
        <p:spPr>
          <a:xfrm>
            <a:off x="377190" y="2023110"/>
            <a:ext cx="4046220" cy="617220"/>
          </a:xfrm>
          <a:prstGeom prst="roundRect">
            <a:avLst>
              <a:gd name="adj" fmla="val 9000"/>
            </a:avLst>
          </a:prstGeom>
          <a:solidFill>
            <a:srgbClr val="E8F6FA"/>
          </a:solidFill>
          <a:ln w="9525">
            <a:solidFill>
              <a:srgbClr val="BFE3EF"/>
            </a:solidFill>
          </a:ln>
          <a:effectLst>
            <a:outerShdw blurRad="38100" dist="25400" dir="5400000" rotWithShape="0">
              <a:srgbClr val="16323B">
                <a:alpha val="16000"/>
              </a:srgbClr>
            </a:outerShdw>
          </a:effectLst>
        </p:spPr>
        <p:txBody>
          <a:bodyPr wrap="square" lIns="34290" tIns="20574" rIns="34290" bIns="20574" anchor="t">
            <a:normAutofit/>
          </a:bodyPr>
          <a:lstStyle/>
          <a:p>
            <a:endParaRPr lang="es-CL"/>
          </a:p>
        </p:txBody>
      </p:sp>
      <p:sp>
        <p:nvSpPr>
          <p:cNvPr id="17" name="it"/>
          <p:cNvSpPr txBox="1"/>
          <p:nvPr/>
        </p:nvSpPr>
        <p:spPr>
          <a:xfrm>
            <a:off x="500634" y="2023110"/>
            <a:ext cx="3806190" cy="617220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s-CL" b="1" dirty="0">
                <a:solidFill>
                  <a:srgbClr val="1C87B8"/>
                </a:solidFill>
                <a:latin typeface="Raleway"/>
                <a:cs typeface="Raleway"/>
              </a:rPr>
              <a:t>3   </a:t>
            </a:r>
            <a:r>
              <a:rPr lang="es-CL" sz="1400" dirty="0">
                <a:solidFill>
                  <a:srgbClr val="1B3A44"/>
                </a:solidFill>
                <a:latin typeface="Corbel"/>
                <a:cs typeface="Corbel"/>
              </a:rPr>
              <a:t>Se generalizan y simplifican los silencios administrativos.</a:t>
            </a:r>
          </a:p>
        </p:txBody>
      </p:sp>
      <p:sp>
        <p:nvSpPr>
          <p:cNvPr id="18" name="card"/>
          <p:cNvSpPr txBox="1"/>
          <p:nvPr/>
        </p:nvSpPr>
        <p:spPr>
          <a:xfrm>
            <a:off x="4629150" y="2023110"/>
            <a:ext cx="4046220" cy="617220"/>
          </a:xfrm>
          <a:prstGeom prst="roundRect">
            <a:avLst>
              <a:gd name="adj" fmla="val 9000"/>
            </a:avLst>
          </a:prstGeom>
          <a:solidFill>
            <a:srgbClr val="E8F6FA"/>
          </a:solidFill>
          <a:ln w="9525">
            <a:solidFill>
              <a:srgbClr val="BFE3EF"/>
            </a:solidFill>
          </a:ln>
          <a:effectLst>
            <a:outerShdw blurRad="38100" dist="25400" dir="5400000" rotWithShape="0">
              <a:srgbClr val="16323B">
                <a:alpha val="16000"/>
              </a:srgbClr>
            </a:outerShdw>
          </a:effectLst>
        </p:spPr>
        <p:txBody>
          <a:bodyPr wrap="square" lIns="34290" tIns="20574" rIns="34290" bIns="20574" anchor="t">
            <a:normAutofit/>
          </a:bodyPr>
          <a:lstStyle/>
          <a:p>
            <a:endParaRPr lang="es-CL"/>
          </a:p>
        </p:txBody>
      </p:sp>
      <p:sp>
        <p:nvSpPr>
          <p:cNvPr id="19" name="it"/>
          <p:cNvSpPr txBox="1"/>
          <p:nvPr/>
        </p:nvSpPr>
        <p:spPr>
          <a:xfrm>
            <a:off x="4752594" y="2023110"/>
            <a:ext cx="3806190" cy="617220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s-CL" b="1" dirty="0">
                <a:solidFill>
                  <a:srgbClr val="1C87B8"/>
                </a:solidFill>
                <a:latin typeface="Raleway"/>
                <a:cs typeface="Raleway"/>
              </a:rPr>
              <a:t>4   </a:t>
            </a:r>
            <a:r>
              <a:rPr lang="es-CL" sz="1400" dirty="0">
                <a:solidFill>
                  <a:srgbClr val="1B3A44"/>
                </a:solidFill>
                <a:latin typeface="Corbel"/>
                <a:cs typeface="Corbel"/>
              </a:rPr>
              <a:t>Declaraciones juradas en autorizaciones de bajo riesgo (descongestiona servicios).</a:t>
            </a:r>
          </a:p>
        </p:txBody>
      </p:sp>
      <p:sp>
        <p:nvSpPr>
          <p:cNvPr id="20" name="card"/>
          <p:cNvSpPr txBox="1"/>
          <p:nvPr/>
        </p:nvSpPr>
        <p:spPr>
          <a:xfrm>
            <a:off x="377190" y="2708910"/>
            <a:ext cx="4046220" cy="617220"/>
          </a:xfrm>
          <a:prstGeom prst="roundRect">
            <a:avLst>
              <a:gd name="adj" fmla="val 9000"/>
            </a:avLst>
          </a:prstGeom>
          <a:solidFill>
            <a:srgbClr val="E8F6FA"/>
          </a:solidFill>
          <a:ln w="9525">
            <a:solidFill>
              <a:srgbClr val="BFE3EF"/>
            </a:solidFill>
          </a:ln>
          <a:effectLst>
            <a:outerShdw blurRad="38100" dist="25400" dir="5400000" rotWithShape="0">
              <a:srgbClr val="16323B">
                <a:alpha val="16000"/>
              </a:srgbClr>
            </a:outerShdw>
          </a:effectLst>
        </p:spPr>
        <p:txBody>
          <a:bodyPr wrap="square" lIns="34290" tIns="20574" rIns="34290" bIns="20574" anchor="t">
            <a:normAutofit/>
          </a:bodyPr>
          <a:lstStyle/>
          <a:p>
            <a:endParaRPr lang="es-CL"/>
          </a:p>
        </p:txBody>
      </p:sp>
      <p:sp>
        <p:nvSpPr>
          <p:cNvPr id="21" name="it"/>
          <p:cNvSpPr txBox="1"/>
          <p:nvPr/>
        </p:nvSpPr>
        <p:spPr>
          <a:xfrm>
            <a:off x="500634" y="2708910"/>
            <a:ext cx="3806190" cy="617220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s-CL" b="1" dirty="0">
                <a:solidFill>
                  <a:srgbClr val="1C87B8"/>
                </a:solidFill>
                <a:latin typeface="Raleway"/>
                <a:cs typeface="Raleway"/>
              </a:rPr>
              <a:t>5   </a:t>
            </a:r>
            <a:r>
              <a:rPr lang="es-CL" sz="1400" dirty="0">
                <a:solidFill>
                  <a:srgbClr val="1B3A44"/>
                </a:solidFill>
                <a:latin typeface="Corbel"/>
                <a:cs typeface="Corbel"/>
              </a:rPr>
              <a:t>Se evita la secuencialidad innecesaria entre autorizaciones.</a:t>
            </a:r>
          </a:p>
        </p:txBody>
      </p:sp>
      <p:sp>
        <p:nvSpPr>
          <p:cNvPr id="22" name="card"/>
          <p:cNvSpPr txBox="1"/>
          <p:nvPr/>
        </p:nvSpPr>
        <p:spPr>
          <a:xfrm>
            <a:off x="4629150" y="2708910"/>
            <a:ext cx="4046220" cy="617220"/>
          </a:xfrm>
          <a:prstGeom prst="roundRect">
            <a:avLst>
              <a:gd name="adj" fmla="val 9000"/>
            </a:avLst>
          </a:prstGeom>
          <a:solidFill>
            <a:srgbClr val="E8F6FA"/>
          </a:solidFill>
          <a:ln w="9525">
            <a:solidFill>
              <a:srgbClr val="BFE3EF"/>
            </a:solidFill>
          </a:ln>
          <a:effectLst>
            <a:outerShdw blurRad="38100" dist="25400" dir="5400000" rotWithShape="0">
              <a:srgbClr val="16323B">
                <a:alpha val="16000"/>
              </a:srgbClr>
            </a:outerShdw>
          </a:effectLst>
        </p:spPr>
        <p:txBody>
          <a:bodyPr wrap="square" lIns="34290" tIns="20574" rIns="34290" bIns="20574" anchor="t">
            <a:normAutofit/>
          </a:bodyPr>
          <a:lstStyle/>
          <a:p>
            <a:endParaRPr lang="es-CL"/>
          </a:p>
        </p:txBody>
      </p:sp>
      <p:sp>
        <p:nvSpPr>
          <p:cNvPr id="23" name="it"/>
          <p:cNvSpPr txBox="1"/>
          <p:nvPr/>
        </p:nvSpPr>
        <p:spPr>
          <a:xfrm>
            <a:off x="4752594" y="2708910"/>
            <a:ext cx="3806190" cy="617220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s-CL" b="1" dirty="0">
                <a:solidFill>
                  <a:srgbClr val="1C87B8"/>
                </a:solidFill>
                <a:latin typeface="Raleway"/>
                <a:cs typeface="Raleway"/>
              </a:rPr>
              <a:t>6   </a:t>
            </a:r>
            <a:r>
              <a:rPr lang="es-CL" sz="1400" dirty="0">
                <a:solidFill>
                  <a:srgbClr val="1B3A44"/>
                </a:solidFill>
                <a:latin typeface="Corbel"/>
                <a:cs typeface="Corbel"/>
              </a:rPr>
              <a:t>Incentivos funcionarios hacia decisiones acertadas y oportunas.</a:t>
            </a:r>
          </a:p>
        </p:txBody>
      </p:sp>
      <p:sp>
        <p:nvSpPr>
          <p:cNvPr id="24" name="card"/>
          <p:cNvSpPr txBox="1"/>
          <p:nvPr/>
        </p:nvSpPr>
        <p:spPr>
          <a:xfrm>
            <a:off x="377190" y="3394710"/>
            <a:ext cx="4046220" cy="617220"/>
          </a:xfrm>
          <a:prstGeom prst="roundRect">
            <a:avLst>
              <a:gd name="adj" fmla="val 9000"/>
            </a:avLst>
          </a:prstGeom>
          <a:solidFill>
            <a:srgbClr val="E8F6FA"/>
          </a:solidFill>
          <a:ln w="9525">
            <a:solidFill>
              <a:srgbClr val="BFE3EF"/>
            </a:solidFill>
          </a:ln>
          <a:effectLst>
            <a:outerShdw blurRad="38100" dist="25400" dir="5400000" rotWithShape="0">
              <a:srgbClr val="16323B">
                <a:alpha val="16000"/>
              </a:srgbClr>
            </a:outerShdw>
          </a:effectLst>
        </p:spPr>
        <p:txBody>
          <a:bodyPr wrap="square" lIns="34290" tIns="20574" rIns="34290" bIns="20574" anchor="t">
            <a:normAutofit/>
          </a:bodyPr>
          <a:lstStyle/>
          <a:p>
            <a:endParaRPr lang="es-CL"/>
          </a:p>
        </p:txBody>
      </p:sp>
      <p:sp>
        <p:nvSpPr>
          <p:cNvPr id="25" name="it"/>
          <p:cNvSpPr txBox="1"/>
          <p:nvPr/>
        </p:nvSpPr>
        <p:spPr>
          <a:xfrm>
            <a:off x="500634" y="3394710"/>
            <a:ext cx="3806190" cy="617220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s-CL" b="1" dirty="0">
                <a:solidFill>
                  <a:srgbClr val="1C87B8"/>
                </a:solidFill>
                <a:latin typeface="Raleway"/>
                <a:cs typeface="Raleway"/>
              </a:rPr>
              <a:t>7   </a:t>
            </a:r>
            <a:r>
              <a:rPr lang="es-CL" sz="1400" dirty="0">
                <a:solidFill>
                  <a:srgbClr val="1B3A44"/>
                </a:solidFill>
                <a:latin typeface="Corbel"/>
                <a:cs typeface="Corbel"/>
              </a:rPr>
              <a:t>Se acortan plazos legales y se crea la tramitación ágil para inversión estratégica.</a:t>
            </a:r>
          </a:p>
        </p:txBody>
      </p:sp>
      <p:sp>
        <p:nvSpPr>
          <p:cNvPr id="26" name="card"/>
          <p:cNvSpPr txBox="1"/>
          <p:nvPr/>
        </p:nvSpPr>
        <p:spPr>
          <a:xfrm>
            <a:off x="4629150" y="3394710"/>
            <a:ext cx="4046220" cy="617220"/>
          </a:xfrm>
          <a:prstGeom prst="roundRect">
            <a:avLst>
              <a:gd name="adj" fmla="val 9000"/>
            </a:avLst>
          </a:prstGeom>
          <a:solidFill>
            <a:srgbClr val="E8F6FA"/>
          </a:solidFill>
          <a:ln w="9525">
            <a:solidFill>
              <a:srgbClr val="BFE3EF"/>
            </a:solidFill>
          </a:ln>
          <a:effectLst>
            <a:outerShdw blurRad="38100" dist="25400" dir="5400000" rotWithShape="0">
              <a:srgbClr val="16323B">
                <a:alpha val="16000"/>
              </a:srgbClr>
            </a:outerShdw>
          </a:effectLst>
        </p:spPr>
        <p:txBody>
          <a:bodyPr wrap="square" lIns="34290" tIns="20574" rIns="34290" bIns="20574" anchor="t">
            <a:normAutofit/>
          </a:bodyPr>
          <a:lstStyle/>
          <a:p>
            <a:endParaRPr lang="es-CL"/>
          </a:p>
        </p:txBody>
      </p:sp>
      <p:sp>
        <p:nvSpPr>
          <p:cNvPr id="27" name="it"/>
          <p:cNvSpPr txBox="1"/>
          <p:nvPr/>
        </p:nvSpPr>
        <p:spPr>
          <a:xfrm>
            <a:off x="4752594" y="3394710"/>
            <a:ext cx="3806190" cy="617220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s-CL" b="1" dirty="0">
                <a:solidFill>
                  <a:srgbClr val="1C87B8"/>
                </a:solidFill>
                <a:latin typeface="Raleway"/>
                <a:cs typeface="Raleway"/>
              </a:rPr>
              <a:t>8   </a:t>
            </a:r>
            <a:r>
              <a:rPr lang="es-CL" sz="1400" dirty="0">
                <a:solidFill>
                  <a:srgbClr val="1B3A44"/>
                </a:solidFill>
                <a:latin typeface="Corbel"/>
                <a:cs typeface="Corbel"/>
              </a:rPr>
              <a:t>Nueva institucionalidad que monitorea y moderniza permanentemente el sistema.</a:t>
            </a:r>
          </a:p>
        </p:txBody>
      </p:sp>
      <p:sp>
        <p:nvSpPr>
          <p:cNvPr id="28" name="callout"/>
          <p:cNvSpPr txBox="1"/>
          <p:nvPr/>
        </p:nvSpPr>
        <p:spPr>
          <a:xfrm>
            <a:off x="377190" y="4389120"/>
            <a:ext cx="8366760" cy="452628"/>
          </a:xfrm>
          <a:prstGeom prst="roundRect">
            <a:avLst>
              <a:gd name="adj" fmla="val 30000"/>
            </a:avLst>
          </a:prstGeom>
          <a:solidFill>
            <a:srgbClr val="1C6B7A"/>
          </a:solidFill>
          <a:effectLst>
            <a:outerShdw blurRad="38100" dist="25400" dir="5400000" rotWithShape="0">
              <a:srgbClr val="16323B">
                <a:alpha val="16000"/>
              </a:srgbClr>
            </a:outerShdw>
          </a:effectLst>
        </p:spPr>
        <p:txBody>
          <a:bodyPr wrap="square" lIns="34290" tIns="20574" rIns="34290" bIns="20574" anchor="t">
            <a:normAutofit/>
          </a:bodyPr>
          <a:lstStyle/>
          <a:p>
            <a:endParaRPr lang="es-CL"/>
          </a:p>
        </p:txBody>
      </p:sp>
      <p:sp>
        <p:nvSpPr>
          <p:cNvPr id="29" name="calloutt"/>
          <p:cNvSpPr txBox="1"/>
          <p:nvPr/>
        </p:nvSpPr>
        <p:spPr>
          <a:xfrm>
            <a:off x="377190" y="4389120"/>
            <a:ext cx="8366760" cy="452628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algn="ctr">
              <a:spcAft>
                <a:spcPts val="0"/>
              </a:spcAft>
            </a:pPr>
            <a:r>
              <a:rPr lang="es-CL" sz="1125" b="1" i="1" dirty="0">
                <a:solidFill>
                  <a:srgbClr val="FFFFFF"/>
                </a:solidFill>
                <a:latin typeface="Raleway"/>
                <a:cs typeface="Raleway"/>
              </a:rPr>
              <a:t>No es una bala de plata: es una batería coordinada de ajustes que operan sistémicamente.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10CD4D-D3EB-D6C6-4814-B744085D8C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ABA74C87-0CEF-E238-F327-4A35ADBE5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137" y="2176917"/>
            <a:ext cx="4249163" cy="2216689"/>
          </a:xfrm>
        </p:spPr>
        <p:txBody>
          <a:bodyPr anchor="ctr"/>
          <a:lstStyle/>
          <a:p>
            <a:r>
              <a:rPr lang="es-ES" sz="3750" dirty="0"/>
              <a:t>LMAS y </a:t>
            </a:r>
            <a:r>
              <a:rPr lang="es-ES" sz="3750" dirty="0">
                <a:solidFill>
                  <a:schemeClr val="accent5"/>
                </a:solidFill>
              </a:rPr>
              <a:t>reformas en materia de aguas</a:t>
            </a:r>
            <a:br>
              <a:rPr lang="es-ES" sz="3750" dirty="0">
                <a:solidFill>
                  <a:schemeClr val="accent5"/>
                </a:solidFill>
              </a:rPr>
            </a:br>
            <a:br>
              <a:rPr lang="es-ES_tradnl" sz="3750" dirty="0"/>
            </a:br>
            <a:endParaRPr lang="es-ES_tradnl" sz="3750" dirty="0">
              <a:solidFill>
                <a:schemeClr val="accent1"/>
              </a:solidFill>
            </a:endParaRPr>
          </a:p>
        </p:txBody>
      </p:sp>
      <p:sp>
        <p:nvSpPr>
          <p:cNvPr id="9" name="Título 8">
            <a:extLst>
              <a:ext uri="{FF2B5EF4-FFF2-40B4-BE49-F238E27FC236}">
                <a16:creationId xmlns:a16="http://schemas.microsoft.com/office/drawing/2014/main" id="{E916451A-3B26-3F1A-9179-ADFFC1413CBE}"/>
              </a:ext>
            </a:extLst>
          </p:cNvPr>
          <p:cNvSpPr>
            <a:spLocks noGrp="1"/>
          </p:cNvSpPr>
          <p:nvPr>
            <p:ph type="title" idx="2"/>
          </p:nvPr>
        </p:nvSpPr>
        <p:spPr>
          <a:xfrm>
            <a:off x="3280500" y="760839"/>
            <a:ext cx="1645800" cy="1097400"/>
          </a:xfrm>
        </p:spPr>
        <p:txBody>
          <a:bodyPr/>
          <a:lstStyle/>
          <a:p>
            <a:r>
              <a:rPr lang="es-ES_tradnl" dirty="0">
                <a:solidFill>
                  <a:schemeClr val="accent5"/>
                </a:solidFill>
              </a:rPr>
              <a:t>02</a:t>
            </a:r>
          </a:p>
        </p:txBody>
      </p:sp>
      <p:pic>
        <p:nvPicPr>
          <p:cNvPr id="13" name="Gráfico 12">
            <a:extLst>
              <a:ext uri="{FF2B5EF4-FFF2-40B4-BE49-F238E27FC236}">
                <a16:creationId xmlns:a16="http://schemas.microsoft.com/office/drawing/2014/main" id="{5135E886-EC55-445A-2641-11C135AF73A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926300" y="446337"/>
            <a:ext cx="4250826" cy="4250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020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ulo"/>
          <p:cNvSpPr txBox="1"/>
          <p:nvPr/>
        </p:nvSpPr>
        <p:spPr>
          <a:xfrm>
            <a:off x="377190" y="233172"/>
            <a:ext cx="8366760" cy="75438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s-CL" sz="2250" b="1" dirty="0">
                <a:solidFill>
                  <a:srgbClr val="1C6B7A"/>
                </a:solidFill>
                <a:latin typeface="Raleway"/>
                <a:cs typeface="Raleway"/>
              </a:rPr>
              <a:t>Modificaciones LMAS al sector aguas</a:t>
            </a:r>
          </a:p>
        </p:txBody>
      </p:sp>
      <p:sp>
        <p:nvSpPr>
          <p:cNvPr id="12" name="pill"/>
          <p:cNvSpPr txBox="1"/>
          <p:nvPr/>
        </p:nvSpPr>
        <p:spPr>
          <a:xfrm>
            <a:off x="372364" y="1367451"/>
            <a:ext cx="4046220" cy="301752"/>
          </a:xfrm>
          <a:prstGeom prst="roundRect">
            <a:avLst>
              <a:gd name="adj" fmla="val 50000"/>
            </a:avLst>
          </a:prstGeom>
          <a:solidFill>
            <a:srgbClr val="1C6B7A"/>
          </a:solidFill>
        </p:spPr>
        <p:txBody>
          <a:bodyPr wrap="square" lIns="34290" tIns="20574" rIns="34290" bIns="20574" anchor="t">
            <a:normAutofit fontScale="77500" lnSpcReduction="20000"/>
          </a:bodyPr>
          <a:lstStyle/>
          <a:p>
            <a:endParaRPr lang="es-CL"/>
          </a:p>
        </p:txBody>
      </p:sp>
      <p:sp>
        <p:nvSpPr>
          <p:cNvPr id="13" name="pillt"/>
          <p:cNvSpPr txBox="1"/>
          <p:nvPr/>
        </p:nvSpPr>
        <p:spPr>
          <a:xfrm>
            <a:off x="372364" y="1383199"/>
            <a:ext cx="4046220" cy="301752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algn="ctr">
              <a:spcAft>
                <a:spcPts val="0"/>
              </a:spcAft>
            </a:pPr>
            <a:r>
              <a:rPr lang="es-CL" sz="938" b="1" dirty="0">
                <a:solidFill>
                  <a:srgbClr val="FFFFFF"/>
                </a:solidFill>
                <a:latin typeface="Raleway"/>
                <a:cs typeface="Raleway"/>
              </a:rPr>
              <a:t>Simplificación y estandarización de trámites   ·   1 / 2</a:t>
            </a:r>
          </a:p>
        </p:txBody>
      </p:sp>
      <p:sp>
        <p:nvSpPr>
          <p:cNvPr id="14" name="card"/>
          <p:cNvSpPr txBox="1"/>
          <p:nvPr/>
        </p:nvSpPr>
        <p:spPr>
          <a:xfrm>
            <a:off x="358648" y="1748705"/>
            <a:ext cx="4080510" cy="850477"/>
          </a:xfrm>
          <a:prstGeom prst="roundRect">
            <a:avLst>
              <a:gd name="adj" fmla="val 6000"/>
            </a:avLst>
          </a:prstGeom>
          <a:solidFill>
            <a:srgbClr val="E8F6FA"/>
          </a:solidFill>
          <a:ln w="9525">
            <a:solidFill>
              <a:srgbClr val="BFE3EF"/>
            </a:solidFill>
          </a:ln>
          <a:effectLst>
            <a:outerShdw blurRad="38100" dist="25400" dir="5400000" rotWithShape="0">
              <a:srgbClr val="16323B">
                <a:alpha val="16000"/>
              </a:srgbClr>
            </a:outerShdw>
          </a:effectLst>
        </p:spPr>
        <p:txBody>
          <a:bodyPr wrap="square" lIns="34290" tIns="20574" rIns="34290" bIns="20574" anchor="t">
            <a:normAutofit/>
          </a:bodyPr>
          <a:lstStyle/>
          <a:p>
            <a:endParaRPr lang="es-CL"/>
          </a:p>
        </p:txBody>
      </p:sp>
      <p:sp>
        <p:nvSpPr>
          <p:cNvPr id="15" name="c2"/>
          <p:cNvSpPr txBox="1"/>
          <p:nvPr/>
        </p:nvSpPr>
        <p:spPr>
          <a:xfrm>
            <a:off x="509524" y="1858433"/>
            <a:ext cx="3778758" cy="645922"/>
          </a:xfrm>
          <a:prstGeom prst="rect">
            <a:avLst/>
          </a:prstGeom>
          <a:noFill/>
        </p:spPr>
        <p:txBody>
          <a:bodyPr wrap="square" lIns="0" tIns="0" rIns="0" bIns="0" anchor="t">
            <a:normAutofit lnSpcReduction="10000"/>
          </a:bodyPr>
          <a:lstStyle/>
          <a:p>
            <a:pPr algn="l">
              <a:spcAft>
                <a:spcPts val="225"/>
              </a:spcAft>
            </a:pPr>
            <a:r>
              <a:rPr lang="es-CL" sz="1200" b="1" dirty="0">
                <a:solidFill>
                  <a:srgbClr val="1C6B7A"/>
                </a:solidFill>
                <a:latin typeface="Raleway"/>
                <a:cs typeface="Raleway"/>
              </a:rPr>
              <a:t>Declaraciones juradas</a:t>
            </a:r>
          </a:p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s-CL" sz="1050" dirty="0">
                <a:solidFill>
                  <a:srgbClr val="1B3A44"/>
                </a:solidFill>
                <a:latin typeface="Corbel"/>
                <a:cs typeface="Corbel"/>
              </a:rPr>
              <a:t>Para autorizaciones de obras del Código de Aguas: simplifican trámites, acortan plazos y agilizan los procedimientos del Libro Segundo.</a:t>
            </a:r>
          </a:p>
        </p:txBody>
      </p:sp>
      <p:sp>
        <p:nvSpPr>
          <p:cNvPr id="16" name="card"/>
          <p:cNvSpPr txBox="1"/>
          <p:nvPr/>
        </p:nvSpPr>
        <p:spPr>
          <a:xfrm>
            <a:off x="4610608" y="1748705"/>
            <a:ext cx="4080510" cy="850477"/>
          </a:xfrm>
          <a:prstGeom prst="roundRect">
            <a:avLst>
              <a:gd name="adj" fmla="val 6000"/>
            </a:avLst>
          </a:prstGeom>
          <a:solidFill>
            <a:srgbClr val="E8F6FA"/>
          </a:solidFill>
          <a:ln w="9525">
            <a:solidFill>
              <a:srgbClr val="BFE3EF"/>
            </a:solidFill>
          </a:ln>
          <a:effectLst>
            <a:outerShdw blurRad="38100" dist="25400" dir="5400000" rotWithShape="0">
              <a:srgbClr val="16323B">
                <a:alpha val="16000"/>
              </a:srgbClr>
            </a:outerShdw>
          </a:effectLst>
        </p:spPr>
        <p:txBody>
          <a:bodyPr wrap="square" lIns="34290" tIns="20574" rIns="34290" bIns="20574" anchor="t">
            <a:normAutofit/>
          </a:bodyPr>
          <a:lstStyle/>
          <a:p>
            <a:endParaRPr lang="es-CL"/>
          </a:p>
        </p:txBody>
      </p:sp>
      <p:sp>
        <p:nvSpPr>
          <p:cNvPr id="17" name="c2"/>
          <p:cNvSpPr txBox="1"/>
          <p:nvPr/>
        </p:nvSpPr>
        <p:spPr>
          <a:xfrm>
            <a:off x="4761484" y="1858433"/>
            <a:ext cx="3778758" cy="13716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spcAft>
                <a:spcPts val="225"/>
              </a:spcAft>
            </a:pPr>
            <a:r>
              <a:rPr lang="es-CL" sz="1200" b="1" dirty="0">
                <a:solidFill>
                  <a:srgbClr val="1C6B7A"/>
                </a:solidFill>
                <a:latin typeface="Raleway"/>
                <a:cs typeface="Raleway"/>
              </a:rPr>
              <a:t>Colaboradores de la Administración</a:t>
            </a:r>
          </a:p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s-CL" sz="1050" dirty="0">
                <a:solidFill>
                  <a:srgbClr val="1B3A44"/>
                </a:solidFill>
                <a:latin typeface="Corbel"/>
                <a:cs typeface="Corbel"/>
              </a:rPr>
              <a:t>Reemplazan a los peritos (art. 307 ter) por remisión a los registros de profesionales del MOP (norma de peritos no aplicada por el sector).</a:t>
            </a:r>
          </a:p>
        </p:txBody>
      </p:sp>
      <p:sp>
        <p:nvSpPr>
          <p:cNvPr id="18" name="card"/>
          <p:cNvSpPr txBox="1"/>
          <p:nvPr/>
        </p:nvSpPr>
        <p:spPr>
          <a:xfrm>
            <a:off x="377190" y="2708910"/>
            <a:ext cx="4080510" cy="788670"/>
          </a:xfrm>
          <a:prstGeom prst="roundRect">
            <a:avLst>
              <a:gd name="adj" fmla="val 6000"/>
            </a:avLst>
          </a:prstGeom>
          <a:solidFill>
            <a:srgbClr val="E8F6FA"/>
          </a:solidFill>
          <a:ln w="9525">
            <a:solidFill>
              <a:srgbClr val="BFE3EF"/>
            </a:solidFill>
          </a:ln>
          <a:effectLst>
            <a:outerShdw blurRad="38100" dist="25400" dir="5400000" rotWithShape="0">
              <a:srgbClr val="16323B">
                <a:alpha val="16000"/>
              </a:srgbClr>
            </a:outerShdw>
          </a:effectLst>
        </p:spPr>
        <p:txBody>
          <a:bodyPr wrap="square" lIns="34290" tIns="20574" rIns="34290" bIns="20574" anchor="t">
            <a:normAutofit/>
          </a:bodyPr>
          <a:lstStyle/>
          <a:p>
            <a:endParaRPr lang="es-CL"/>
          </a:p>
        </p:txBody>
      </p:sp>
      <p:sp>
        <p:nvSpPr>
          <p:cNvPr id="19" name="c2"/>
          <p:cNvSpPr txBox="1"/>
          <p:nvPr/>
        </p:nvSpPr>
        <p:spPr>
          <a:xfrm>
            <a:off x="528066" y="2818638"/>
            <a:ext cx="3778758" cy="13716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spcAft>
                <a:spcPts val="225"/>
              </a:spcAft>
            </a:pPr>
            <a:r>
              <a:rPr lang="es-CL" sz="1200" b="1" dirty="0">
                <a:solidFill>
                  <a:srgbClr val="1C6B7A"/>
                </a:solidFill>
                <a:latin typeface="Raleway"/>
                <a:cs typeface="Raleway"/>
              </a:rPr>
              <a:t>Notificaciones estandarizadas</a:t>
            </a:r>
          </a:p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s-CL" sz="1050" dirty="0">
                <a:solidFill>
                  <a:srgbClr val="1B3A44"/>
                </a:solidFill>
                <a:latin typeface="Corbel"/>
                <a:cs typeface="Corbel"/>
              </a:rPr>
              <a:t>Del Código de Aguas y de la SISS, conforme a la notificación electrónica de la Ley 19.880.</a:t>
            </a:r>
          </a:p>
        </p:txBody>
      </p:sp>
      <p:sp>
        <p:nvSpPr>
          <p:cNvPr id="20" name="card"/>
          <p:cNvSpPr txBox="1"/>
          <p:nvPr/>
        </p:nvSpPr>
        <p:spPr>
          <a:xfrm>
            <a:off x="4629150" y="2708911"/>
            <a:ext cx="4080510" cy="788670"/>
          </a:xfrm>
          <a:prstGeom prst="roundRect">
            <a:avLst>
              <a:gd name="adj" fmla="val 6000"/>
            </a:avLst>
          </a:prstGeom>
          <a:solidFill>
            <a:srgbClr val="E8F6FA"/>
          </a:solidFill>
          <a:ln w="9525">
            <a:solidFill>
              <a:srgbClr val="BFE3EF"/>
            </a:solidFill>
          </a:ln>
          <a:effectLst>
            <a:outerShdw blurRad="38100" dist="25400" dir="5400000" rotWithShape="0">
              <a:srgbClr val="16323B">
                <a:alpha val="16000"/>
              </a:srgbClr>
            </a:outerShdw>
          </a:effectLst>
        </p:spPr>
        <p:txBody>
          <a:bodyPr wrap="square" lIns="34290" tIns="20574" rIns="34290" bIns="20574" anchor="t">
            <a:normAutofit/>
          </a:bodyPr>
          <a:lstStyle/>
          <a:p>
            <a:endParaRPr lang="es-CL"/>
          </a:p>
        </p:txBody>
      </p:sp>
      <p:sp>
        <p:nvSpPr>
          <p:cNvPr id="21" name="c2"/>
          <p:cNvSpPr txBox="1"/>
          <p:nvPr/>
        </p:nvSpPr>
        <p:spPr>
          <a:xfrm>
            <a:off x="4808389" y="2811780"/>
            <a:ext cx="3778758" cy="13716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spcAft>
                <a:spcPts val="225"/>
              </a:spcAft>
            </a:pPr>
            <a:r>
              <a:rPr lang="es-CL" sz="1200" b="1" dirty="0">
                <a:solidFill>
                  <a:srgbClr val="1C6B7A"/>
                </a:solidFill>
                <a:latin typeface="Raleway"/>
                <a:cs typeface="Raleway"/>
              </a:rPr>
              <a:t>Ventanilla única de ingreso</a:t>
            </a:r>
          </a:p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s-CL" sz="1050" dirty="0">
                <a:solidFill>
                  <a:srgbClr val="1B3A44"/>
                </a:solidFill>
                <a:latin typeface="Corbel"/>
                <a:cs typeface="Corbel"/>
              </a:rPr>
              <a:t>Evita el retraso o la pérdida de antecedentes en las presentaciones ante Gobiernos Regionales.</a:t>
            </a:r>
          </a:p>
        </p:txBody>
      </p:sp>
      <p:pic>
        <p:nvPicPr>
          <p:cNvPr id="3" name="Gráfico 2" descr="Grifo con fugas con relleno sólido">
            <a:extLst>
              <a:ext uri="{FF2B5EF4-FFF2-40B4-BE49-F238E27FC236}">
                <a16:creationId xmlns:a16="http://schemas.microsoft.com/office/drawing/2014/main" id="{FE3C940C-3830-A44E-78E8-DCADBF5F418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501467" y="233172"/>
            <a:ext cx="914400" cy="914400"/>
          </a:xfrm>
          <a:prstGeom prst="rect">
            <a:avLst/>
          </a:prstGeom>
        </p:spPr>
      </p:pic>
      <p:sp>
        <p:nvSpPr>
          <p:cNvPr id="5" name="subtitulo">
            <a:extLst>
              <a:ext uri="{FF2B5EF4-FFF2-40B4-BE49-F238E27FC236}">
                <a16:creationId xmlns:a16="http://schemas.microsoft.com/office/drawing/2014/main" id="{190A627B-8863-11BC-5E59-16DF0FD150D4}"/>
              </a:ext>
            </a:extLst>
          </p:cNvPr>
          <p:cNvSpPr txBox="1"/>
          <p:nvPr/>
        </p:nvSpPr>
        <p:spPr>
          <a:xfrm>
            <a:off x="404876" y="644652"/>
            <a:ext cx="8229600" cy="3429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lang="es-CL" sz="1050" i="1" dirty="0">
                <a:solidFill>
                  <a:srgbClr val="6B7B82"/>
                </a:solidFill>
                <a:latin typeface="Corbel"/>
                <a:cs typeface="Corbel"/>
              </a:rPr>
              <a:t>Art. 85 LMAS — modifica el Código de Aguas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ulo"/>
          <p:cNvSpPr txBox="1"/>
          <p:nvPr/>
        </p:nvSpPr>
        <p:spPr>
          <a:xfrm>
            <a:off x="377190" y="233172"/>
            <a:ext cx="8366760" cy="75438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s-CL" sz="2250" b="1" dirty="0">
                <a:solidFill>
                  <a:srgbClr val="1C6B7A"/>
                </a:solidFill>
                <a:latin typeface="Raleway"/>
                <a:cs typeface="Raleway"/>
              </a:rPr>
              <a:t>Modificaciones LMAS al sector aguas</a:t>
            </a:r>
          </a:p>
        </p:txBody>
      </p:sp>
      <p:sp>
        <p:nvSpPr>
          <p:cNvPr id="5" name="subtitulo">
            <a:extLst>
              <a:ext uri="{FF2B5EF4-FFF2-40B4-BE49-F238E27FC236}">
                <a16:creationId xmlns:a16="http://schemas.microsoft.com/office/drawing/2014/main" id="{52B779E9-A72C-7CFE-A0B6-2A780FE678D4}"/>
              </a:ext>
            </a:extLst>
          </p:cNvPr>
          <p:cNvSpPr txBox="1"/>
          <p:nvPr/>
        </p:nvSpPr>
        <p:spPr>
          <a:xfrm>
            <a:off x="390906" y="699516"/>
            <a:ext cx="8229600" cy="3429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lang="es-CL" sz="1050" i="1" dirty="0">
                <a:solidFill>
                  <a:srgbClr val="6B7B82"/>
                </a:solidFill>
                <a:latin typeface="Corbel"/>
                <a:cs typeface="Corbel"/>
              </a:rPr>
              <a:t>Art. 85 LMAS — modifica el Código de Aguas</a:t>
            </a:r>
          </a:p>
        </p:txBody>
      </p:sp>
      <p:sp>
        <p:nvSpPr>
          <p:cNvPr id="12" name="pill"/>
          <p:cNvSpPr txBox="1"/>
          <p:nvPr/>
        </p:nvSpPr>
        <p:spPr>
          <a:xfrm>
            <a:off x="377190" y="944118"/>
            <a:ext cx="4046220" cy="301752"/>
          </a:xfrm>
          <a:prstGeom prst="roundRect">
            <a:avLst>
              <a:gd name="adj" fmla="val 50000"/>
            </a:avLst>
          </a:prstGeom>
          <a:solidFill>
            <a:srgbClr val="1C6B7A"/>
          </a:solidFill>
        </p:spPr>
        <p:txBody>
          <a:bodyPr wrap="square" lIns="34290" tIns="20574" rIns="34290" bIns="20574" anchor="t">
            <a:normAutofit fontScale="77500" lnSpcReduction="20000"/>
          </a:bodyPr>
          <a:lstStyle/>
          <a:p>
            <a:endParaRPr lang="es-CL"/>
          </a:p>
        </p:txBody>
      </p:sp>
      <p:sp>
        <p:nvSpPr>
          <p:cNvPr id="13" name="pillt"/>
          <p:cNvSpPr txBox="1"/>
          <p:nvPr/>
        </p:nvSpPr>
        <p:spPr>
          <a:xfrm>
            <a:off x="390906" y="944118"/>
            <a:ext cx="4046220" cy="301752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algn="ctr">
              <a:spcAft>
                <a:spcPts val="0"/>
              </a:spcAft>
            </a:pPr>
            <a:r>
              <a:rPr lang="es-CL" sz="938" b="1" dirty="0">
                <a:solidFill>
                  <a:srgbClr val="FFFFFF"/>
                </a:solidFill>
                <a:latin typeface="Raleway"/>
                <a:cs typeface="Raleway"/>
              </a:rPr>
              <a:t>Obras hidráulicas y plazos   ·   2 / 2</a:t>
            </a:r>
          </a:p>
        </p:txBody>
      </p:sp>
      <p:sp>
        <p:nvSpPr>
          <p:cNvPr id="14" name="card"/>
          <p:cNvSpPr txBox="1"/>
          <p:nvPr/>
        </p:nvSpPr>
        <p:spPr>
          <a:xfrm>
            <a:off x="377190" y="1316736"/>
            <a:ext cx="4080510" cy="809244"/>
          </a:xfrm>
          <a:prstGeom prst="roundRect">
            <a:avLst>
              <a:gd name="adj" fmla="val 7000"/>
            </a:avLst>
          </a:prstGeom>
          <a:solidFill>
            <a:srgbClr val="E8F6FA"/>
          </a:solidFill>
          <a:ln w="9525">
            <a:solidFill>
              <a:srgbClr val="BFE3EF"/>
            </a:solidFill>
          </a:ln>
          <a:effectLst>
            <a:outerShdw blurRad="38100" dist="25400" dir="5400000" rotWithShape="0">
              <a:srgbClr val="16323B">
                <a:alpha val="16000"/>
              </a:srgbClr>
            </a:outerShdw>
          </a:effectLst>
        </p:spPr>
        <p:txBody>
          <a:bodyPr wrap="square" lIns="34290" tIns="20574" rIns="34290" bIns="20574" anchor="t">
            <a:normAutofit/>
          </a:bodyPr>
          <a:lstStyle/>
          <a:p>
            <a:endParaRPr lang="es-CL"/>
          </a:p>
        </p:txBody>
      </p:sp>
      <p:sp>
        <p:nvSpPr>
          <p:cNvPr id="15" name="a2"/>
          <p:cNvSpPr txBox="1"/>
          <p:nvPr/>
        </p:nvSpPr>
        <p:spPr>
          <a:xfrm>
            <a:off x="514350" y="1316736"/>
            <a:ext cx="3806190" cy="809244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s-CL" sz="1100" b="1" dirty="0">
                <a:solidFill>
                  <a:srgbClr val="1C6B7A"/>
                </a:solidFill>
                <a:latin typeface="Raleway"/>
                <a:cs typeface="Raleway"/>
              </a:rPr>
              <a:t>Obras hidráulicas mayores — </a:t>
            </a:r>
            <a:r>
              <a:rPr lang="es-CL" sz="1050" dirty="0">
                <a:solidFill>
                  <a:srgbClr val="1B3A44"/>
                </a:solidFill>
                <a:latin typeface="Corbel"/>
                <a:cs typeface="Corbel"/>
              </a:rPr>
              <a:t>El reglamento define capacidad, envergadura y características.</a:t>
            </a:r>
          </a:p>
        </p:txBody>
      </p:sp>
      <p:sp>
        <p:nvSpPr>
          <p:cNvPr id="16" name="card"/>
          <p:cNvSpPr txBox="1"/>
          <p:nvPr/>
        </p:nvSpPr>
        <p:spPr>
          <a:xfrm>
            <a:off x="4629150" y="1316736"/>
            <a:ext cx="4080510" cy="809244"/>
          </a:xfrm>
          <a:prstGeom prst="roundRect">
            <a:avLst>
              <a:gd name="adj" fmla="val 7000"/>
            </a:avLst>
          </a:prstGeom>
          <a:solidFill>
            <a:srgbClr val="E8F6FA"/>
          </a:solidFill>
          <a:ln w="9525">
            <a:solidFill>
              <a:srgbClr val="BFE3EF"/>
            </a:solidFill>
          </a:ln>
          <a:effectLst>
            <a:outerShdw blurRad="38100" dist="25400" dir="5400000" rotWithShape="0">
              <a:srgbClr val="16323B">
                <a:alpha val="16000"/>
              </a:srgbClr>
            </a:outerShdw>
          </a:effectLst>
        </p:spPr>
        <p:txBody>
          <a:bodyPr wrap="square" lIns="34290" tIns="20574" rIns="34290" bIns="20574" anchor="t">
            <a:normAutofit/>
          </a:bodyPr>
          <a:lstStyle/>
          <a:p>
            <a:endParaRPr lang="es-CL"/>
          </a:p>
        </p:txBody>
      </p:sp>
      <p:sp>
        <p:nvSpPr>
          <p:cNvPr id="17" name="a2"/>
          <p:cNvSpPr txBox="1"/>
          <p:nvPr/>
        </p:nvSpPr>
        <p:spPr>
          <a:xfrm>
            <a:off x="4766310" y="1316736"/>
            <a:ext cx="3806190" cy="809244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s-CL" sz="1100" b="1" dirty="0">
                <a:solidFill>
                  <a:srgbClr val="1C6B7A"/>
                </a:solidFill>
                <a:latin typeface="Raleway"/>
                <a:cs typeface="Raleway"/>
              </a:rPr>
              <a:t>Fuera de competencia DGA — </a:t>
            </a:r>
            <a:r>
              <a:rPr lang="es-CL" sz="1050" dirty="0">
                <a:solidFill>
                  <a:srgbClr val="1B3A44"/>
                </a:solidFill>
                <a:latin typeface="Corbel"/>
                <a:cs typeface="Corbel"/>
              </a:rPr>
              <a:t>Relaves, relaveductos, concentraductos y mineroductos (competencia del Sernageomin).</a:t>
            </a:r>
          </a:p>
        </p:txBody>
      </p:sp>
      <p:sp>
        <p:nvSpPr>
          <p:cNvPr id="18" name="card"/>
          <p:cNvSpPr txBox="1"/>
          <p:nvPr/>
        </p:nvSpPr>
        <p:spPr>
          <a:xfrm>
            <a:off x="377190" y="2194560"/>
            <a:ext cx="4080510" cy="809244"/>
          </a:xfrm>
          <a:prstGeom prst="roundRect">
            <a:avLst>
              <a:gd name="adj" fmla="val 7000"/>
            </a:avLst>
          </a:prstGeom>
          <a:solidFill>
            <a:srgbClr val="E8F6FA"/>
          </a:solidFill>
          <a:ln w="9525">
            <a:solidFill>
              <a:srgbClr val="BFE3EF"/>
            </a:solidFill>
          </a:ln>
          <a:effectLst>
            <a:outerShdw blurRad="38100" dist="25400" dir="5400000" rotWithShape="0">
              <a:srgbClr val="16323B">
                <a:alpha val="16000"/>
              </a:srgbClr>
            </a:outerShdw>
          </a:effectLst>
        </p:spPr>
        <p:txBody>
          <a:bodyPr wrap="square" lIns="34290" tIns="20574" rIns="34290" bIns="20574" anchor="t">
            <a:normAutofit/>
          </a:bodyPr>
          <a:lstStyle/>
          <a:p>
            <a:endParaRPr lang="es-CL"/>
          </a:p>
        </p:txBody>
      </p:sp>
      <p:sp>
        <p:nvSpPr>
          <p:cNvPr id="19" name="a2"/>
          <p:cNvSpPr txBox="1"/>
          <p:nvPr/>
        </p:nvSpPr>
        <p:spPr>
          <a:xfrm>
            <a:off x="514350" y="2194560"/>
            <a:ext cx="3806190" cy="809244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s-CL" sz="1100" b="1" dirty="0">
                <a:solidFill>
                  <a:srgbClr val="1C6B7A"/>
                </a:solidFill>
                <a:latin typeface="Raleway"/>
                <a:cs typeface="Raleway"/>
              </a:rPr>
              <a:t>Declaración jurada — </a:t>
            </a:r>
            <a:r>
              <a:rPr lang="es-CL" sz="1050" dirty="0">
                <a:solidFill>
                  <a:srgbClr val="1B3A44"/>
                </a:solidFill>
                <a:latin typeface="Corbel"/>
                <a:cs typeface="Corbel"/>
              </a:rPr>
              <a:t>Obras fuera de cauce &gt; 50.000 m³ o muro &gt; 5 m de altura.</a:t>
            </a:r>
          </a:p>
        </p:txBody>
      </p:sp>
      <p:sp>
        <p:nvSpPr>
          <p:cNvPr id="20" name="card"/>
          <p:cNvSpPr txBox="1"/>
          <p:nvPr/>
        </p:nvSpPr>
        <p:spPr>
          <a:xfrm>
            <a:off x="4629150" y="2194560"/>
            <a:ext cx="4080510" cy="809244"/>
          </a:xfrm>
          <a:prstGeom prst="roundRect">
            <a:avLst>
              <a:gd name="adj" fmla="val 7000"/>
            </a:avLst>
          </a:prstGeom>
          <a:solidFill>
            <a:srgbClr val="E8F6FA"/>
          </a:solidFill>
          <a:ln w="9525">
            <a:solidFill>
              <a:srgbClr val="BFE3EF"/>
            </a:solidFill>
          </a:ln>
          <a:effectLst>
            <a:outerShdw blurRad="38100" dist="25400" dir="5400000" rotWithShape="0">
              <a:srgbClr val="16323B">
                <a:alpha val="16000"/>
              </a:srgbClr>
            </a:outerShdw>
          </a:effectLst>
        </p:spPr>
        <p:txBody>
          <a:bodyPr wrap="square" lIns="34290" tIns="20574" rIns="34290" bIns="20574" anchor="t">
            <a:normAutofit/>
          </a:bodyPr>
          <a:lstStyle/>
          <a:p>
            <a:endParaRPr lang="es-CL"/>
          </a:p>
        </p:txBody>
      </p:sp>
      <p:sp>
        <p:nvSpPr>
          <p:cNvPr id="21" name="a2"/>
          <p:cNvSpPr txBox="1"/>
          <p:nvPr/>
        </p:nvSpPr>
        <p:spPr>
          <a:xfrm>
            <a:off x="4766310" y="2194560"/>
            <a:ext cx="3806190" cy="809244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s-CL" sz="1100" b="1" dirty="0">
                <a:solidFill>
                  <a:srgbClr val="1C6B7A"/>
                </a:solidFill>
                <a:latin typeface="Raleway"/>
                <a:cs typeface="Raleway"/>
              </a:rPr>
              <a:t>Procedimiento de obras mayores — </a:t>
            </a:r>
            <a:r>
              <a:rPr lang="es-CL" sz="1050" dirty="0">
                <a:solidFill>
                  <a:srgbClr val="1B3A44"/>
                </a:solidFill>
                <a:latin typeface="Corbel"/>
                <a:cs typeface="Corbel"/>
              </a:rPr>
              <a:t>Sin perjuicio de las normas comunes del Libro Segundo.</a:t>
            </a:r>
          </a:p>
        </p:txBody>
      </p:sp>
      <p:sp>
        <p:nvSpPr>
          <p:cNvPr id="22" name="card"/>
          <p:cNvSpPr txBox="1"/>
          <p:nvPr/>
        </p:nvSpPr>
        <p:spPr>
          <a:xfrm>
            <a:off x="377190" y="3072384"/>
            <a:ext cx="4080510" cy="809244"/>
          </a:xfrm>
          <a:prstGeom prst="roundRect">
            <a:avLst>
              <a:gd name="adj" fmla="val 7000"/>
            </a:avLst>
          </a:prstGeom>
          <a:solidFill>
            <a:srgbClr val="E8F6FA"/>
          </a:solidFill>
          <a:ln w="9525">
            <a:solidFill>
              <a:srgbClr val="BFE3EF"/>
            </a:solidFill>
          </a:ln>
          <a:effectLst>
            <a:outerShdw blurRad="38100" dist="25400" dir="5400000" rotWithShape="0">
              <a:srgbClr val="16323B">
                <a:alpha val="16000"/>
              </a:srgbClr>
            </a:outerShdw>
          </a:effectLst>
        </p:spPr>
        <p:txBody>
          <a:bodyPr wrap="square" lIns="34290" tIns="20574" rIns="34290" bIns="20574" anchor="t">
            <a:normAutofit/>
          </a:bodyPr>
          <a:lstStyle/>
          <a:p>
            <a:endParaRPr lang="es-CL"/>
          </a:p>
        </p:txBody>
      </p:sp>
      <p:sp>
        <p:nvSpPr>
          <p:cNvPr id="23" name="a2"/>
          <p:cNvSpPr txBox="1"/>
          <p:nvPr/>
        </p:nvSpPr>
        <p:spPr>
          <a:xfrm>
            <a:off x="514350" y="3072384"/>
            <a:ext cx="3806190" cy="809244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s-CL" sz="1100" b="1" dirty="0">
                <a:solidFill>
                  <a:srgbClr val="1C6B7A"/>
                </a:solidFill>
                <a:latin typeface="Raleway"/>
                <a:cs typeface="Raleway"/>
              </a:rPr>
              <a:t>Reducción de plazos — </a:t>
            </a:r>
            <a:r>
              <a:rPr lang="es-CL" sz="1050" dirty="0">
                <a:solidFill>
                  <a:srgbClr val="1B3A44"/>
                </a:solidFill>
                <a:latin typeface="Corbel"/>
                <a:cs typeface="Corbel"/>
              </a:rPr>
              <a:t>Constitución de derechos de aprovechamiento de aguas.</a:t>
            </a:r>
          </a:p>
        </p:txBody>
      </p:sp>
      <p:sp>
        <p:nvSpPr>
          <p:cNvPr id="24" name="card"/>
          <p:cNvSpPr txBox="1"/>
          <p:nvPr/>
        </p:nvSpPr>
        <p:spPr>
          <a:xfrm>
            <a:off x="4629150" y="3072384"/>
            <a:ext cx="4080510" cy="809244"/>
          </a:xfrm>
          <a:prstGeom prst="roundRect">
            <a:avLst>
              <a:gd name="adj" fmla="val 7000"/>
            </a:avLst>
          </a:prstGeom>
          <a:solidFill>
            <a:srgbClr val="E8F6FA"/>
          </a:solidFill>
          <a:ln w="9525">
            <a:solidFill>
              <a:srgbClr val="BFE3EF"/>
            </a:solidFill>
          </a:ln>
          <a:effectLst>
            <a:outerShdw blurRad="38100" dist="25400" dir="5400000" rotWithShape="0">
              <a:srgbClr val="16323B">
                <a:alpha val="16000"/>
              </a:srgbClr>
            </a:outerShdw>
          </a:effectLst>
        </p:spPr>
        <p:txBody>
          <a:bodyPr wrap="square" lIns="34290" tIns="20574" rIns="34290" bIns="20574" anchor="t">
            <a:normAutofit/>
          </a:bodyPr>
          <a:lstStyle/>
          <a:p>
            <a:endParaRPr lang="es-CL"/>
          </a:p>
        </p:txBody>
      </p:sp>
      <p:sp>
        <p:nvSpPr>
          <p:cNvPr id="25" name="a2"/>
          <p:cNvSpPr txBox="1"/>
          <p:nvPr/>
        </p:nvSpPr>
        <p:spPr>
          <a:xfrm>
            <a:off x="4766310" y="3072384"/>
            <a:ext cx="3806190" cy="809244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s-CL" sz="1100" b="1" dirty="0">
                <a:solidFill>
                  <a:srgbClr val="1C6B7A"/>
                </a:solidFill>
                <a:latin typeface="Raleway"/>
                <a:cs typeface="Raleway"/>
              </a:rPr>
              <a:t>Plazos máximos diferenciados — </a:t>
            </a:r>
            <a:r>
              <a:rPr lang="es-CL" sz="1050" dirty="0">
                <a:solidFill>
                  <a:srgbClr val="1B3A44"/>
                </a:solidFill>
                <a:latin typeface="Corbel"/>
                <a:cs typeface="Corbel"/>
              </a:rPr>
              <a:t>Para las solicitudes de aprobación de obras.</a:t>
            </a:r>
          </a:p>
        </p:txBody>
      </p:sp>
      <p:sp>
        <p:nvSpPr>
          <p:cNvPr id="26" name="card"/>
          <p:cNvSpPr txBox="1"/>
          <p:nvPr/>
        </p:nvSpPr>
        <p:spPr>
          <a:xfrm>
            <a:off x="377190" y="3950208"/>
            <a:ext cx="4080510" cy="809244"/>
          </a:xfrm>
          <a:prstGeom prst="roundRect">
            <a:avLst>
              <a:gd name="adj" fmla="val 7000"/>
            </a:avLst>
          </a:prstGeom>
          <a:solidFill>
            <a:srgbClr val="E8F6FA"/>
          </a:solidFill>
          <a:ln w="9525">
            <a:solidFill>
              <a:srgbClr val="BFE3EF"/>
            </a:solidFill>
          </a:ln>
          <a:effectLst>
            <a:outerShdw blurRad="38100" dist="25400" dir="5400000" rotWithShape="0">
              <a:srgbClr val="16323B">
                <a:alpha val="16000"/>
              </a:srgbClr>
            </a:outerShdw>
          </a:effectLst>
        </p:spPr>
        <p:txBody>
          <a:bodyPr wrap="square" lIns="34290" tIns="20574" rIns="34290" bIns="20574" anchor="t">
            <a:normAutofit/>
          </a:bodyPr>
          <a:lstStyle/>
          <a:p>
            <a:endParaRPr lang="es-CL"/>
          </a:p>
        </p:txBody>
      </p:sp>
      <p:sp>
        <p:nvSpPr>
          <p:cNvPr id="27" name="a2"/>
          <p:cNvSpPr txBox="1"/>
          <p:nvPr/>
        </p:nvSpPr>
        <p:spPr>
          <a:xfrm>
            <a:off x="514350" y="3950208"/>
            <a:ext cx="3806190" cy="809244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s-CL" sz="1100" b="1" dirty="0">
                <a:solidFill>
                  <a:srgbClr val="1C6B7A"/>
                </a:solidFill>
                <a:latin typeface="Raleway"/>
                <a:cs typeface="Raleway"/>
              </a:rPr>
              <a:t>Pronunciamiento de la DOH — </a:t>
            </a:r>
            <a:r>
              <a:rPr lang="es-CL" sz="1050" dirty="0">
                <a:solidFill>
                  <a:srgbClr val="1B3A44"/>
                </a:solidFill>
                <a:latin typeface="Corbel"/>
                <a:cs typeface="Corbel"/>
              </a:rPr>
              <a:t>Reconocido como informe para la resolución de la DGA.</a:t>
            </a:r>
          </a:p>
        </p:txBody>
      </p:sp>
      <p:sp>
        <p:nvSpPr>
          <p:cNvPr id="28" name="card"/>
          <p:cNvSpPr txBox="1"/>
          <p:nvPr/>
        </p:nvSpPr>
        <p:spPr>
          <a:xfrm>
            <a:off x="4629150" y="3950208"/>
            <a:ext cx="4080510" cy="809244"/>
          </a:xfrm>
          <a:prstGeom prst="roundRect">
            <a:avLst>
              <a:gd name="adj" fmla="val 7000"/>
            </a:avLst>
          </a:prstGeom>
          <a:solidFill>
            <a:srgbClr val="E8F6FA"/>
          </a:solidFill>
          <a:ln w="9525">
            <a:solidFill>
              <a:srgbClr val="BFE3EF"/>
            </a:solidFill>
          </a:ln>
          <a:effectLst>
            <a:outerShdw blurRad="38100" dist="25400" dir="5400000" rotWithShape="0">
              <a:srgbClr val="16323B">
                <a:alpha val="16000"/>
              </a:srgbClr>
            </a:outerShdw>
          </a:effectLst>
        </p:spPr>
        <p:txBody>
          <a:bodyPr wrap="square" lIns="34290" tIns="20574" rIns="34290" bIns="20574" anchor="t">
            <a:normAutofit/>
          </a:bodyPr>
          <a:lstStyle/>
          <a:p>
            <a:endParaRPr lang="es-CL"/>
          </a:p>
        </p:txBody>
      </p:sp>
      <p:sp>
        <p:nvSpPr>
          <p:cNvPr id="29" name="a2"/>
          <p:cNvSpPr txBox="1"/>
          <p:nvPr/>
        </p:nvSpPr>
        <p:spPr>
          <a:xfrm>
            <a:off x="4766310" y="3950208"/>
            <a:ext cx="3806190" cy="809244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s-CL" sz="1100" b="1" dirty="0">
                <a:solidFill>
                  <a:srgbClr val="1C6B7A"/>
                </a:solidFill>
                <a:latin typeface="Raleway"/>
                <a:cs typeface="Raleway"/>
              </a:rPr>
              <a:t>Recepción de obras — </a:t>
            </a:r>
            <a:r>
              <a:rPr lang="es-CL" sz="1050" dirty="0">
                <a:solidFill>
                  <a:srgbClr val="1B3A44"/>
                </a:solidFill>
                <a:latin typeface="Corbel"/>
                <a:cs typeface="Corbel"/>
              </a:rPr>
              <a:t>Trámite reconocido y regulado de manera estandarizada.</a:t>
            </a:r>
          </a:p>
        </p:txBody>
      </p:sp>
      <p:pic>
        <p:nvPicPr>
          <p:cNvPr id="3" name="Gráfico 2" descr="Grifo con fugas con relleno sólido">
            <a:extLst>
              <a:ext uri="{FF2B5EF4-FFF2-40B4-BE49-F238E27FC236}">
                <a16:creationId xmlns:a16="http://schemas.microsoft.com/office/drawing/2014/main" id="{3C5B3EAD-27B8-C686-3708-8BD06E2BE19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501467" y="233172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Year-end Performance Review Business Meeting by Slidesgo">
  <a:themeElements>
    <a:clrScheme name="ACADES 2025">
      <a:dk1>
        <a:srgbClr val="000000"/>
      </a:dk1>
      <a:lt1>
        <a:srgbClr val="FAFFFB"/>
      </a:lt1>
      <a:dk2>
        <a:srgbClr val="154F60"/>
      </a:dk2>
      <a:lt2>
        <a:srgbClr val="D4ECF8"/>
      </a:lt2>
      <a:accent1>
        <a:srgbClr val="5BC0D1"/>
      </a:accent1>
      <a:accent2>
        <a:srgbClr val="2697A8"/>
      </a:accent2>
      <a:accent3>
        <a:srgbClr val="1C6B7A"/>
      </a:accent3>
      <a:accent4>
        <a:srgbClr val="355CF4"/>
      </a:accent4>
      <a:accent5>
        <a:srgbClr val="34BAF1"/>
      </a:accent5>
      <a:accent6>
        <a:srgbClr val="FFFFFF"/>
      </a:accent6>
      <a:hlink>
        <a:srgbClr val="19191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2742</TotalTime>
  <Words>1052</Words>
  <Application>Microsoft Office PowerPoint</Application>
  <PresentationFormat>Presentación en pantalla (16:9)</PresentationFormat>
  <Paragraphs>143</Paragraphs>
  <Slides>17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17</vt:i4>
      </vt:variant>
    </vt:vector>
  </HeadingPairs>
  <TitlesOfParts>
    <vt:vector size="25" baseType="lpstr">
      <vt:lpstr>Arial</vt:lpstr>
      <vt:lpstr>Corbel</vt:lpstr>
      <vt:lpstr>Open Sans</vt:lpstr>
      <vt:lpstr>Raleway</vt:lpstr>
      <vt:lpstr>Roboto Condensed Light</vt:lpstr>
      <vt:lpstr>Trebuchet MS</vt:lpstr>
      <vt:lpstr>Office Theme</vt:lpstr>
      <vt:lpstr>1_Year-end Performance Review Business Meeting by Slidesgo</vt:lpstr>
      <vt:lpstr>Ley Marco de Autorizaciones Sectoriales Oportunidades para los permisos del sector  5 de agosto 2026  </vt:lpstr>
      <vt:lpstr>Presentación de PowerPoint</vt:lpstr>
      <vt:lpstr>Objetivo y fórmula de la LMAS </vt:lpstr>
      <vt:lpstr>Presentación de PowerPoint</vt:lpstr>
      <vt:lpstr>Presentación de PowerPoint</vt:lpstr>
      <vt:lpstr>Presentación de PowerPoint</vt:lpstr>
      <vt:lpstr>LMAS y reformas en materia de aguas  </vt:lpstr>
      <vt:lpstr>Presentación de PowerPoint</vt:lpstr>
      <vt:lpstr>Presentación de PowerPoint</vt:lpstr>
      <vt:lpstr>Presentación de PowerPoint</vt:lpstr>
      <vt:lpstr>La DGA como parte del Sistema para la Regulación y Evaluación Sectorial  </vt:lpstr>
      <vt:lpstr>Presentación de PowerPoint</vt:lpstr>
      <vt:lpstr>Presentación de PowerPoint</vt:lpstr>
      <vt:lpstr>¿Qué funciona y  qué falta?</vt:lpstr>
      <vt:lpstr>Presentación de PowerPoint</vt:lpstr>
      <vt:lpstr>Presentación de PowerPoint</vt:lpstr>
      <vt:lpstr>Presentación de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Rol de la DGA en la Ley 21.813</dc:title>
  <dc:subject>PptxGenJS Presentation</dc:subject>
  <dc:creator>Camila Astorga – ACADES</dc:creator>
  <cp:lastModifiedBy>Camila Astorga</cp:lastModifiedBy>
  <cp:revision>3</cp:revision>
  <dcterms:created xsi:type="dcterms:W3CDTF">2026-05-29T18:35:33Z</dcterms:created>
  <dcterms:modified xsi:type="dcterms:W3CDTF">2026-08-05T15:26:55Z</dcterms:modified>
</cp:coreProperties>
</file>