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9" r:id="rId5"/>
    <p:sldId id="275" r:id="rId6"/>
    <p:sldId id="261" r:id="rId7"/>
    <p:sldId id="276" r:id="rId8"/>
    <p:sldId id="277" r:id="rId9"/>
    <p:sldId id="262" r:id="rId10"/>
    <p:sldId id="278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4" r:id="rId1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6F5A21-EB7B-4688-9908-26A51A126264}" v="19" dt="2026-08-04T18:19:51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án Rayo V." userId="d814538a-75c9-4ad8-8ce3-035f21c4ea6f" providerId="ADAL" clId="{23484E73-7D02-4468-83AC-5D342ABED78E}"/>
    <pc:docChg chg="undo redo custSel addSld delSld modSld sldOrd">
      <pc:chgData name="Sebastián Rayo V." userId="d814538a-75c9-4ad8-8ce3-035f21c4ea6f" providerId="ADAL" clId="{23484E73-7D02-4468-83AC-5D342ABED78E}" dt="2026-08-04T19:36:40.315" v="155" actId="113"/>
      <pc:docMkLst>
        <pc:docMk/>
      </pc:docMkLst>
      <pc:sldChg chg="modSp mod">
        <pc:chgData name="Sebastián Rayo V." userId="d814538a-75c9-4ad8-8ce3-035f21c4ea6f" providerId="ADAL" clId="{23484E73-7D02-4468-83AC-5D342ABED78E}" dt="2026-08-04T18:20:30.188" v="112" actId="113"/>
        <pc:sldMkLst>
          <pc:docMk/>
          <pc:sldMk cId="3940766300" sldId="256"/>
        </pc:sldMkLst>
        <pc:spChg chg="mod">
          <ac:chgData name="Sebastián Rayo V." userId="d814538a-75c9-4ad8-8ce3-035f21c4ea6f" providerId="ADAL" clId="{23484E73-7D02-4468-83AC-5D342ABED78E}" dt="2026-08-04T18:20:30.188" v="112" actId="113"/>
          <ac:spMkLst>
            <pc:docMk/>
            <pc:sldMk cId="3940766300" sldId="256"/>
            <ac:spMk id="2" creationId="{03766F46-7C69-4EE0-3E08-EC64FCAAD73E}"/>
          </ac:spMkLst>
        </pc:spChg>
      </pc:sldChg>
      <pc:sldChg chg="del">
        <pc:chgData name="Sebastián Rayo V." userId="d814538a-75c9-4ad8-8ce3-035f21c4ea6f" providerId="ADAL" clId="{23484E73-7D02-4468-83AC-5D342ABED78E}" dt="2026-08-04T18:14:03.366" v="29" actId="47"/>
        <pc:sldMkLst>
          <pc:docMk/>
          <pc:sldMk cId="3882741531" sldId="258"/>
        </pc:sldMkLst>
      </pc:sldChg>
      <pc:sldChg chg="del ord">
        <pc:chgData name="Sebastián Rayo V." userId="d814538a-75c9-4ad8-8ce3-035f21c4ea6f" providerId="ADAL" clId="{23484E73-7D02-4468-83AC-5D342ABED78E}" dt="2026-08-04T18:16:52.221" v="41" actId="47"/>
        <pc:sldMkLst>
          <pc:docMk/>
          <pc:sldMk cId="2125416537" sldId="259"/>
        </pc:sldMkLst>
      </pc:sldChg>
      <pc:sldChg chg="del">
        <pc:chgData name="Sebastián Rayo V." userId="d814538a-75c9-4ad8-8ce3-035f21c4ea6f" providerId="ADAL" clId="{23484E73-7D02-4468-83AC-5D342ABED78E}" dt="2026-08-04T18:17:33.646" v="45" actId="47"/>
        <pc:sldMkLst>
          <pc:docMk/>
          <pc:sldMk cId="3897876521" sldId="260"/>
        </pc:sldMkLst>
      </pc:sldChg>
      <pc:sldChg chg="ord">
        <pc:chgData name="Sebastián Rayo V." userId="d814538a-75c9-4ad8-8ce3-035f21c4ea6f" providerId="ADAL" clId="{23484E73-7D02-4468-83AC-5D342ABED78E}" dt="2026-08-04T18:17:26.567" v="44"/>
        <pc:sldMkLst>
          <pc:docMk/>
          <pc:sldMk cId="335381034" sldId="261"/>
        </pc:sldMkLst>
      </pc:sldChg>
      <pc:sldChg chg="modSp mod">
        <pc:chgData name="Sebastián Rayo V." userId="d814538a-75c9-4ad8-8ce3-035f21c4ea6f" providerId="ADAL" clId="{23484E73-7D02-4468-83AC-5D342ABED78E}" dt="2026-08-04T19:34:05.532" v="134" actId="20577"/>
        <pc:sldMkLst>
          <pc:docMk/>
          <pc:sldMk cId="2815122447" sldId="262"/>
        </pc:sldMkLst>
        <pc:spChg chg="mod">
          <ac:chgData name="Sebastián Rayo V." userId="d814538a-75c9-4ad8-8ce3-035f21c4ea6f" providerId="ADAL" clId="{23484E73-7D02-4468-83AC-5D342ABED78E}" dt="2026-08-04T19:34:05.532" v="134" actId="20577"/>
          <ac:spMkLst>
            <pc:docMk/>
            <pc:sldMk cId="2815122447" sldId="262"/>
            <ac:spMk id="3" creationId="{29B4C406-785E-8DEC-9859-70810F7F004D}"/>
          </ac:spMkLst>
        </pc:spChg>
      </pc:sldChg>
      <pc:sldChg chg="modSp mod">
        <pc:chgData name="Sebastián Rayo V." userId="d814538a-75c9-4ad8-8ce3-035f21c4ea6f" providerId="ADAL" clId="{23484E73-7D02-4468-83AC-5D342ABED78E}" dt="2026-08-04T18:24:21.704" v="120" actId="20577"/>
        <pc:sldMkLst>
          <pc:docMk/>
          <pc:sldMk cId="2611888684" sldId="263"/>
        </pc:sldMkLst>
        <pc:spChg chg="mod">
          <ac:chgData name="Sebastián Rayo V." userId="d814538a-75c9-4ad8-8ce3-035f21c4ea6f" providerId="ADAL" clId="{23484E73-7D02-4468-83AC-5D342ABED78E}" dt="2026-08-04T18:24:21.704" v="120" actId="20577"/>
          <ac:spMkLst>
            <pc:docMk/>
            <pc:sldMk cId="2611888684" sldId="263"/>
            <ac:spMk id="3" creationId="{9A930571-3E72-3E3F-1382-F532E0282018}"/>
          </ac:spMkLst>
        </pc:spChg>
      </pc:sldChg>
      <pc:sldChg chg="addSp delSp modSp mod">
        <pc:chgData name="Sebastián Rayo V." userId="d814538a-75c9-4ad8-8ce3-035f21c4ea6f" providerId="ADAL" clId="{23484E73-7D02-4468-83AC-5D342ABED78E}" dt="2026-08-04T18:53:10.497" v="123" actId="20577"/>
        <pc:sldMkLst>
          <pc:docMk/>
          <pc:sldMk cId="2981485723" sldId="270"/>
        </pc:sldMkLst>
        <pc:spChg chg="del">
          <ac:chgData name="Sebastián Rayo V." userId="d814538a-75c9-4ad8-8ce3-035f21c4ea6f" providerId="ADAL" clId="{23484E73-7D02-4468-83AC-5D342ABED78E}" dt="2026-08-04T18:19:14.923" v="55" actId="478"/>
          <ac:spMkLst>
            <pc:docMk/>
            <pc:sldMk cId="2981485723" sldId="270"/>
            <ac:spMk id="2" creationId="{09F692BD-134B-4C02-C636-AD3F426EE840}"/>
          </ac:spMkLst>
        </pc:spChg>
        <pc:spChg chg="add mod">
          <ac:chgData name="Sebastián Rayo V." userId="d814538a-75c9-4ad8-8ce3-035f21c4ea6f" providerId="ADAL" clId="{23484E73-7D02-4468-83AC-5D342ABED78E}" dt="2026-08-04T18:19:12.708" v="54"/>
          <ac:spMkLst>
            <pc:docMk/>
            <pc:sldMk cId="2981485723" sldId="270"/>
            <ac:spMk id="4" creationId="{FB41F349-0F8D-5D64-4521-5875F3618769}"/>
          </ac:spMkLst>
        </pc:spChg>
        <pc:spChg chg="add del mod">
          <ac:chgData name="Sebastián Rayo V." userId="d814538a-75c9-4ad8-8ce3-035f21c4ea6f" providerId="ADAL" clId="{23484E73-7D02-4468-83AC-5D342ABED78E}" dt="2026-08-04T18:19:18.324" v="58" actId="478"/>
          <ac:spMkLst>
            <pc:docMk/>
            <pc:sldMk cId="2981485723" sldId="270"/>
            <ac:spMk id="7" creationId="{FC29C539-DB86-48C9-14FB-7E5D478FA8DD}"/>
          </ac:spMkLst>
        </pc:spChg>
        <pc:spChg chg="add mod">
          <ac:chgData name="Sebastián Rayo V." userId="d814538a-75c9-4ad8-8ce3-035f21c4ea6f" providerId="ADAL" clId="{23484E73-7D02-4468-83AC-5D342ABED78E}" dt="2026-08-04T18:19:15.713" v="57"/>
          <ac:spMkLst>
            <pc:docMk/>
            <pc:sldMk cId="2981485723" sldId="270"/>
            <ac:spMk id="8" creationId="{59873925-2F9F-A194-A66D-372C87A424AA}"/>
          </ac:spMkLst>
        </pc:spChg>
        <pc:spChg chg="add mod">
          <ac:chgData name="Sebastián Rayo V." userId="d814538a-75c9-4ad8-8ce3-035f21c4ea6f" providerId="ADAL" clId="{23484E73-7D02-4468-83AC-5D342ABED78E}" dt="2026-08-04T18:19:18.626" v="59"/>
          <ac:spMkLst>
            <pc:docMk/>
            <pc:sldMk cId="2981485723" sldId="270"/>
            <ac:spMk id="10" creationId="{6991E41C-4AA7-16E4-794B-0C6CE8083BFD}"/>
          </ac:spMkLst>
        </pc:spChg>
        <pc:spChg chg="mod">
          <ac:chgData name="Sebastián Rayo V." userId="d814538a-75c9-4ad8-8ce3-035f21c4ea6f" providerId="ADAL" clId="{23484E73-7D02-4468-83AC-5D342ABED78E}" dt="2026-08-04T18:53:10.497" v="123" actId="20577"/>
          <ac:spMkLst>
            <pc:docMk/>
            <pc:sldMk cId="2981485723" sldId="270"/>
            <ac:spMk id="13" creationId="{1FC52CE9-2E62-BFCC-8EE8-EF5F3128A6F3}"/>
          </ac:spMkLst>
        </pc:spChg>
      </pc:sldChg>
      <pc:sldChg chg="addSp delSp modSp mod">
        <pc:chgData name="Sebastián Rayo V." userId="d814538a-75c9-4ad8-8ce3-035f21c4ea6f" providerId="ADAL" clId="{23484E73-7D02-4468-83AC-5D342ABED78E}" dt="2026-08-04T18:19:32.862" v="62"/>
        <pc:sldMkLst>
          <pc:docMk/>
          <pc:sldMk cId="316321088" sldId="271"/>
        </pc:sldMkLst>
        <pc:spChg chg="del">
          <ac:chgData name="Sebastián Rayo V." userId="d814538a-75c9-4ad8-8ce3-035f21c4ea6f" providerId="ADAL" clId="{23484E73-7D02-4468-83AC-5D342ABED78E}" dt="2026-08-04T18:19:28.462" v="60" actId="478"/>
          <ac:spMkLst>
            <pc:docMk/>
            <pc:sldMk cId="316321088" sldId="271"/>
            <ac:spMk id="2" creationId="{7A575295-80F7-10B7-2483-F2C0AF0C8166}"/>
          </ac:spMkLst>
        </pc:spChg>
        <pc:spChg chg="add del mod">
          <ac:chgData name="Sebastián Rayo V." userId="d814538a-75c9-4ad8-8ce3-035f21c4ea6f" providerId="ADAL" clId="{23484E73-7D02-4468-83AC-5D342ABED78E}" dt="2026-08-04T18:19:32.579" v="61" actId="478"/>
          <ac:spMkLst>
            <pc:docMk/>
            <pc:sldMk cId="316321088" sldId="271"/>
            <ac:spMk id="7" creationId="{AEB8B462-7BD3-192C-A214-BA9336BF4884}"/>
          </ac:spMkLst>
        </pc:spChg>
        <pc:spChg chg="add mod">
          <ac:chgData name="Sebastián Rayo V." userId="d814538a-75c9-4ad8-8ce3-035f21c4ea6f" providerId="ADAL" clId="{23484E73-7D02-4468-83AC-5D342ABED78E}" dt="2026-08-04T18:19:32.862" v="62"/>
          <ac:spMkLst>
            <pc:docMk/>
            <pc:sldMk cId="316321088" sldId="271"/>
            <ac:spMk id="9" creationId="{C908E8C6-EAAC-E291-A968-F80F9F022246}"/>
          </ac:spMkLst>
        </pc:spChg>
      </pc:sldChg>
      <pc:sldChg chg="add del">
        <pc:chgData name="Sebastián Rayo V." userId="d814538a-75c9-4ad8-8ce3-035f21c4ea6f" providerId="ADAL" clId="{23484E73-7D02-4468-83AC-5D342ABED78E}" dt="2026-08-04T18:17:57.775" v="49" actId="47"/>
        <pc:sldMkLst>
          <pc:docMk/>
          <pc:sldMk cId="77307534" sldId="272"/>
        </pc:sldMkLst>
      </pc:sldChg>
      <pc:sldChg chg="addSp delSp modSp mod">
        <pc:chgData name="Sebastián Rayo V." userId="d814538a-75c9-4ad8-8ce3-035f21c4ea6f" providerId="ADAL" clId="{23484E73-7D02-4468-83AC-5D342ABED78E}" dt="2026-08-04T18:20:16.370" v="111" actId="1076"/>
        <pc:sldMkLst>
          <pc:docMk/>
          <pc:sldMk cId="0" sldId="274"/>
        </pc:sldMkLst>
        <pc:spChg chg="add del">
          <ac:chgData name="Sebastián Rayo V." userId="d814538a-75c9-4ad8-8ce3-035f21c4ea6f" providerId="ADAL" clId="{23484E73-7D02-4468-83AC-5D342ABED78E}" dt="2026-08-04T18:19:51.023" v="96" actId="478"/>
          <ac:spMkLst>
            <pc:docMk/>
            <pc:sldMk cId="0" sldId="274"/>
            <ac:spMk id="2" creationId="{00000000-0000-0000-0000-000000000000}"/>
          </ac:spMkLst>
        </pc:spChg>
        <pc:spChg chg="add del mod">
          <ac:chgData name="Sebastián Rayo V." userId="d814538a-75c9-4ad8-8ce3-035f21c4ea6f" providerId="ADAL" clId="{23484E73-7D02-4468-83AC-5D342ABED78E}" dt="2026-08-04T18:19:51.172" v="97" actId="478"/>
          <ac:spMkLst>
            <pc:docMk/>
            <pc:sldMk cId="0" sldId="274"/>
            <ac:spMk id="4" creationId="{1DB0D2C6-D9F4-24B8-A63B-7AFB0F575CDB}"/>
          </ac:spMkLst>
        </pc:spChg>
        <pc:spChg chg="add mod">
          <ac:chgData name="Sebastián Rayo V." userId="d814538a-75c9-4ad8-8ce3-035f21c4ea6f" providerId="ADAL" clId="{23484E73-7D02-4468-83AC-5D342ABED78E}" dt="2026-08-04T18:19:51.785" v="100" actId="20577"/>
          <ac:spMkLst>
            <pc:docMk/>
            <pc:sldMk cId="0" sldId="274"/>
            <ac:spMk id="5" creationId="{4FB8BDFA-1AA2-EE49-E8EF-DD0ED4279A48}"/>
          </ac:spMkLst>
        </pc:spChg>
        <pc:spChg chg="mod">
          <ac:chgData name="Sebastián Rayo V." userId="d814538a-75c9-4ad8-8ce3-035f21c4ea6f" providerId="ADAL" clId="{23484E73-7D02-4468-83AC-5D342ABED78E}" dt="2026-08-04T18:20:16.370" v="111" actId="1076"/>
          <ac:spMkLst>
            <pc:docMk/>
            <pc:sldMk cId="0" sldId="274"/>
            <ac:spMk id="50" creationId="{00000000-0000-0000-0000-000000000000}"/>
          </ac:spMkLst>
        </pc:spChg>
      </pc:sldChg>
      <pc:sldChg chg="addSp delSp modSp add mod setBg delDesignElem">
        <pc:chgData name="Sebastián Rayo V." userId="d814538a-75c9-4ad8-8ce3-035f21c4ea6f" providerId="ADAL" clId="{23484E73-7D02-4468-83AC-5D342ABED78E}" dt="2026-08-04T19:33:22.711" v="128" actId="1076"/>
        <pc:sldMkLst>
          <pc:docMk/>
          <pc:sldMk cId="975448478" sldId="275"/>
        </pc:sldMkLst>
        <pc:spChg chg="add mod ord">
          <ac:chgData name="Sebastián Rayo V." userId="d814538a-75c9-4ad8-8ce3-035f21c4ea6f" providerId="ADAL" clId="{23484E73-7D02-4468-83AC-5D342ABED78E}" dt="2026-08-04T19:33:17.956" v="127" actId="1076"/>
          <ac:spMkLst>
            <pc:docMk/>
            <pc:sldMk cId="975448478" sldId="275"/>
            <ac:spMk id="2" creationId="{5233ED44-1397-9D4E-CEB3-955FE1014460}"/>
          </ac:spMkLst>
        </pc:spChg>
        <pc:spChg chg="add mod">
          <ac:chgData name="Sebastián Rayo V." userId="d814538a-75c9-4ad8-8ce3-035f21c4ea6f" providerId="ADAL" clId="{23484E73-7D02-4468-83AC-5D342ABED78E}" dt="2026-08-04T19:33:22.711" v="128" actId="1076"/>
          <ac:spMkLst>
            <pc:docMk/>
            <pc:sldMk cId="975448478" sldId="275"/>
            <ac:spMk id="3" creationId="{1033A259-7D26-87D5-499C-B538E4B58C4E}"/>
          </ac:spMkLst>
        </pc:spChg>
        <pc:spChg chg="del">
          <ac:chgData name="Sebastián Rayo V." userId="d814538a-75c9-4ad8-8ce3-035f21c4ea6f" providerId="ADAL" clId="{23484E73-7D02-4468-83AC-5D342ABED78E}" dt="2026-08-04T18:29:20.717" v="121" actId="478"/>
          <ac:spMkLst>
            <pc:docMk/>
            <pc:sldMk cId="975448478" sldId="275"/>
            <ac:spMk id="4" creationId="{67089436-477E-D8DF-56AB-EA5A1FC81F15}"/>
          </ac:spMkLst>
        </pc:spChg>
        <pc:spChg chg="add del mod">
          <ac:chgData name="Sebastián Rayo V." userId="d814538a-75c9-4ad8-8ce3-035f21c4ea6f" providerId="ADAL" clId="{23484E73-7D02-4468-83AC-5D342ABED78E}" dt="2026-08-04T18:29:24.493" v="122" actId="478"/>
          <ac:spMkLst>
            <pc:docMk/>
            <pc:sldMk cId="975448478" sldId="275"/>
            <ac:spMk id="17" creationId="{6213C130-673C-5FAE-72BE-5DC4D66E8702}"/>
          </ac:spMkLst>
        </pc:spChg>
        <pc:spChg chg="del">
          <ac:chgData name="Sebastián Rayo V." userId="d814538a-75c9-4ad8-8ce3-035f21c4ea6f" providerId="ADAL" clId="{23484E73-7D02-4468-83AC-5D342ABED78E}" dt="2026-08-04T18:11:23.972" v="1"/>
          <ac:spMkLst>
            <pc:docMk/>
            <pc:sldMk cId="975448478" sldId="275"/>
            <ac:spMk id="22" creationId="{C9044227-071D-4831-94D0-C92D4840BA96}"/>
          </ac:spMkLst>
        </pc:spChg>
        <pc:grpChg chg="del">
          <ac:chgData name="Sebastián Rayo V." userId="d814538a-75c9-4ad8-8ce3-035f21c4ea6f" providerId="ADAL" clId="{23484E73-7D02-4468-83AC-5D342ABED78E}" dt="2026-08-04T18:11:23.972" v="1"/>
          <ac:grpSpMkLst>
            <pc:docMk/>
            <pc:sldMk cId="975448478" sldId="275"/>
            <ac:grpSpMk id="19" creationId="{C27F758D-B23C-459E-AD21-6621782C7268}"/>
          </ac:grpSpMkLst>
        </pc:grpChg>
        <pc:grpChg chg="del">
          <ac:chgData name="Sebastián Rayo V." userId="d814538a-75c9-4ad8-8ce3-035f21c4ea6f" providerId="ADAL" clId="{23484E73-7D02-4468-83AC-5D342ABED78E}" dt="2026-08-04T18:11:23.972" v="1"/>
          <ac:grpSpMkLst>
            <pc:docMk/>
            <pc:sldMk cId="975448478" sldId="275"/>
            <ac:grpSpMk id="23" creationId="{57B65906-47BE-4CEA-9E50-301890FFE478}"/>
          </ac:grpSpMkLst>
        </pc:grpChg>
        <pc:picChg chg="add del mod">
          <ac:chgData name="Sebastián Rayo V." userId="d814538a-75c9-4ad8-8ce3-035f21c4ea6f" providerId="ADAL" clId="{23484E73-7D02-4468-83AC-5D342ABED78E}" dt="2026-08-04T18:12:47.386" v="16" actId="22"/>
          <ac:picMkLst>
            <pc:docMk/>
            <pc:sldMk cId="975448478" sldId="275"/>
            <ac:picMk id="6" creationId="{A5D49B41-35D0-2069-F2EC-BBD8AD3C36D3}"/>
          </ac:picMkLst>
        </pc:picChg>
        <pc:picChg chg="add mod modCrop">
          <ac:chgData name="Sebastián Rayo V." userId="d814538a-75c9-4ad8-8ce3-035f21c4ea6f" providerId="ADAL" clId="{23484E73-7D02-4468-83AC-5D342ABED78E}" dt="2026-08-04T18:13:33.993" v="23" actId="14100"/>
          <ac:picMkLst>
            <pc:docMk/>
            <pc:sldMk cId="975448478" sldId="275"/>
            <ac:picMk id="9" creationId="{8F91AE40-C983-5B8E-F8AC-FF93090E72C5}"/>
          </ac:picMkLst>
        </pc:picChg>
        <pc:picChg chg="mod">
          <ac:chgData name="Sebastián Rayo V." userId="d814538a-75c9-4ad8-8ce3-035f21c4ea6f" providerId="ADAL" clId="{23484E73-7D02-4468-83AC-5D342ABED78E}" dt="2026-08-04T18:12:29.778" v="12" actId="1076"/>
          <ac:picMkLst>
            <pc:docMk/>
            <pc:sldMk cId="975448478" sldId="275"/>
            <ac:picMk id="10" creationId="{C2F611F8-9FD4-955D-3829-7600B3386BDF}"/>
          </ac:picMkLst>
        </pc:picChg>
        <pc:picChg chg="add mod modCrop">
          <ac:chgData name="Sebastián Rayo V." userId="d814538a-75c9-4ad8-8ce3-035f21c4ea6f" providerId="ADAL" clId="{23484E73-7D02-4468-83AC-5D342ABED78E}" dt="2026-08-04T18:13:51.868" v="26" actId="14100"/>
          <ac:picMkLst>
            <pc:docMk/>
            <pc:sldMk cId="975448478" sldId="275"/>
            <ac:picMk id="13" creationId="{85122F09-6FC0-77FB-A453-8D99D0FE35F7}"/>
          </ac:picMkLst>
        </pc:picChg>
        <pc:picChg chg="add">
          <ac:chgData name="Sebastián Rayo V." userId="d814538a-75c9-4ad8-8ce3-035f21c4ea6f" providerId="ADAL" clId="{23484E73-7D02-4468-83AC-5D342ABED78E}" dt="2026-08-04T18:14:08.240" v="30" actId="22"/>
          <ac:picMkLst>
            <pc:docMk/>
            <pc:sldMk cId="975448478" sldId="275"/>
            <ac:picMk id="15" creationId="{AE8EEE08-F3B5-A250-7442-D762892FA142}"/>
          </ac:picMkLst>
        </pc:picChg>
      </pc:sldChg>
      <pc:sldChg chg="delSp add del setBg delDesignElem">
        <pc:chgData name="Sebastián Rayo V." userId="d814538a-75c9-4ad8-8ce3-035f21c4ea6f" providerId="ADAL" clId="{23484E73-7D02-4468-83AC-5D342ABED78E}" dt="2026-08-04T18:13:59.622" v="27" actId="47"/>
        <pc:sldMkLst>
          <pc:docMk/>
          <pc:sldMk cId="695122313" sldId="276"/>
        </pc:sldMkLst>
        <pc:spChg chg="del">
          <ac:chgData name="Sebastián Rayo V." userId="d814538a-75c9-4ad8-8ce3-035f21c4ea6f" providerId="ADAL" clId="{23484E73-7D02-4468-83AC-5D342ABED78E}" dt="2026-08-04T18:11:31.130" v="3"/>
          <ac:spMkLst>
            <pc:docMk/>
            <pc:sldMk cId="695122313" sldId="276"/>
            <ac:spMk id="22" creationId="{C9044227-071D-4831-94D0-C92D4840BA96}"/>
          </ac:spMkLst>
        </pc:spChg>
        <pc:grpChg chg="del">
          <ac:chgData name="Sebastián Rayo V." userId="d814538a-75c9-4ad8-8ce3-035f21c4ea6f" providerId="ADAL" clId="{23484E73-7D02-4468-83AC-5D342ABED78E}" dt="2026-08-04T18:11:31.130" v="3"/>
          <ac:grpSpMkLst>
            <pc:docMk/>
            <pc:sldMk cId="695122313" sldId="276"/>
            <ac:grpSpMk id="19" creationId="{C27F758D-B23C-459E-AD21-6621782C7268}"/>
          </ac:grpSpMkLst>
        </pc:grpChg>
        <pc:grpChg chg="del">
          <ac:chgData name="Sebastián Rayo V." userId="d814538a-75c9-4ad8-8ce3-035f21c4ea6f" providerId="ADAL" clId="{23484E73-7D02-4468-83AC-5D342ABED78E}" dt="2026-08-04T18:11:31.130" v="3"/>
          <ac:grpSpMkLst>
            <pc:docMk/>
            <pc:sldMk cId="695122313" sldId="276"/>
            <ac:grpSpMk id="23" creationId="{57B65906-47BE-4CEA-9E50-301890FFE478}"/>
          </ac:grpSpMkLst>
        </pc:grpChg>
      </pc:sldChg>
      <pc:sldChg chg="addSp delSp modSp add mod setBg delDesignElem">
        <pc:chgData name="Sebastián Rayo V." userId="d814538a-75c9-4ad8-8ce3-035f21c4ea6f" providerId="ADAL" clId="{23484E73-7D02-4468-83AC-5D342ABED78E}" dt="2026-08-04T18:14:42.892" v="40" actId="1076"/>
        <pc:sldMkLst>
          <pc:docMk/>
          <pc:sldMk cId="2861327862" sldId="276"/>
        </pc:sldMkLst>
        <pc:spChg chg="del">
          <ac:chgData name="Sebastián Rayo V." userId="d814538a-75c9-4ad8-8ce3-035f21c4ea6f" providerId="ADAL" clId="{23484E73-7D02-4468-83AC-5D342ABED78E}" dt="2026-08-04T18:14:36.598" v="35" actId="478"/>
          <ac:spMkLst>
            <pc:docMk/>
            <pc:sldMk cId="2861327862" sldId="276"/>
            <ac:spMk id="2" creationId="{487DEDA6-D1B9-EC50-D5A6-4EB604B89AC2}"/>
          </ac:spMkLst>
        </pc:spChg>
        <pc:spChg chg="add del mod">
          <ac:chgData name="Sebastián Rayo V." userId="d814538a-75c9-4ad8-8ce3-035f21c4ea6f" providerId="ADAL" clId="{23484E73-7D02-4468-83AC-5D342ABED78E}" dt="2026-08-04T18:14:39.211" v="38" actId="478"/>
          <ac:spMkLst>
            <pc:docMk/>
            <pc:sldMk cId="2861327862" sldId="276"/>
            <ac:spMk id="6" creationId="{0347D8DA-3C53-0D6A-0C24-B402621D4665}"/>
          </ac:spMkLst>
        </pc:spChg>
        <pc:spChg chg="add mod">
          <ac:chgData name="Sebastián Rayo V." userId="d814538a-75c9-4ad8-8ce3-035f21c4ea6f" providerId="ADAL" clId="{23484E73-7D02-4468-83AC-5D342ABED78E}" dt="2026-08-04T18:14:37.778" v="37"/>
          <ac:spMkLst>
            <pc:docMk/>
            <pc:sldMk cId="2861327862" sldId="276"/>
            <ac:spMk id="8" creationId="{EEED7E08-0881-B811-AEB3-8BFACC2E5895}"/>
          </ac:spMkLst>
        </pc:spChg>
        <pc:spChg chg="add mod">
          <ac:chgData name="Sebastián Rayo V." userId="d814538a-75c9-4ad8-8ce3-035f21c4ea6f" providerId="ADAL" clId="{23484E73-7D02-4468-83AC-5D342ABED78E}" dt="2026-08-04T18:14:42.892" v="40" actId="1076"/>
          <ac:spMkLst>
            <pc:docMk/>
            <pc:sldMk cId="2861327862" sldId="276"/>
            <ac:spMk id="10" creationId="{10AF337E-E5A8-C484-F792-338007965214}"/>
          </ac:spMkLst>
        </pc:spChg>
        <pc:spChg chg="del">
          <ac:chgData name="Sebastián Rayo V." userId="d814538a-75c9-4ad8-8ce3-035f21c4ea6f" providerId="ADAL" clId="{23484E73-7D02-4468-83AC-5D342ABED78E}" dt="2026-08-04T18:14:20.788" v="32"/>
          <ac:spMkLst>
            <pc:docMk/>
            <pc:sldMk cId="2861327862" sldId="276"/>
            <ac:spMk id="32" creationId="{AD96FDFD-4E42-4A06-B8B5-768A1DB9C2A9}"/>
          </ac:spMkLst>
        </pc:spChg>
      </pc:sldChg>
      <pc:sldChg chg="modSp add mod">
        <pc:chgData name="Sebastián Rayo V." userId="d814538a-75c9-4ad8-8ce3-035f21c4ea6f" providerId="ADAL" clId="{23484E73-7D02-4468-83AC-5D342ABED78E}" dt="2026-08-04T19:33:46.671" v="132" actId="14100"/>
        <pc:sldMkLst>
          <pc:docMk/>
          <pc:sldMk cId="1262989213" sldId="277"/>
        </pc:sldMkLst>
        <pc:spChg chg="mod">
          <ac:chgData name="Sebastián Rayo V." userId="d814538a-75c9-4ad8-8ce3-035f21c4ea6f" providerId="ADAL" clId="{23484E73-7D02-4468-83AC-5D342ABED78E}" dt="2026-08-04T18:18:21.213" v="52" actId="1076"/>
          <ac:spMkLst>
            <pc:docMk/>
            <pc:sldMk cId="1262989213" sldId="277"/>
            <ac:spMk id="2" creationId="{45342F0F-FCCE-B32B-D6B4-CD8787FA4307}"/>
          </ac:spMkLst>
        </pc:spChg>
        <pc:spChg chg="mod">
          <ac:chgData name="Sebastián Rayo V." userId="d814538a-75c9-4ad8-8ce3-035f21c4ea6f" providerId="ADAL" clId="{23484E73-7D02-4468-83AC-5D342ABED78E}" dt="2026-08-04T19:33:37.358" v="129" actId="1076"/>
          <ac:spMkLst>
            <pc:docMk/>
            <pc:sldMk cId="1262989213" sldId="277"/>
            <ac:spMk id="26" creationId="{80A32D9A-8682-8613-93BF-C84CFCF11C92}"/>
          </ac:spMkLst>
        </pc:spChg>
        <pc:spChg chg="mod">
          <ac:chgData name="Sebastián Rayo V." userId="d814538a-75c9-4ad8-8ce3-035f21c4ea6f" providerId="ADAL" clId="{23484E73-7D02-4468-83AC-5D342ABED78E}" dt="2026-08-04T19:33:44.016" v="131" actId="1076"/>
          <ac:spMkLst>
            <pc:docMk/>
            <pc:sldMk cId="1262989213" sldId="277"/>
            <ac:spMk id="44" creationId="{82662F1A-0451-C67D-E77D-3743420345BF}"/>
          </ac:spMkLst>
        </pc:spChg>
        <pc:cxnChg chg="mod">
          <ac:chgData name="Sebastián Rayo V." userId="d814538a-75c9-4ad8-8ce3-035f21c4ea6f" providerId="ADAL" clId="{23484E73-7D02-4468-83AC-5D342ABED78E}" dt="2026-08-04T19:33:40.605" v="130" actId="14100"/>
          <ac:cxnSpMkLst>
            <pc:docMk/>
            <pc:sldMk cId="1262989213" sldId="277"/>
            <ac:cxnSpMk id="28" creationId="{3237ED0C-7312-E6FB-E1DF-BC9B89D6D1B8}"/>
          </ac:cxnSpMkLst>
        </pc:cxnChg>
        <pc:cxnChg chg="mod">
          <ac:chgData name="Sebastián Rayo V." userId="d814538a-75c9-4ad8-8ce3-035f21c4ea6f" providerId="ADAL" clId="{23484E73-7D02-4468-83AC-5D342ABED78E}" dt="2026-08-04T19:33:46.671" v="132" actId="14100"/>
          <ac:cxnSpMkLst>
            <pc:docMk/>
            <pc:sldMk cId="1262989213" sldId="277"/>
            <ac:cxnSpMk id="39" creationId="{D2DF4B07-7F9A-4A62-7761-BC48A923BB7A}"/>
          </ac:cxnSpMkLst>
        </pc:cxnChg>
      </pc:sldChg>
      <pc:sldChg chg="delSp add del setBg delDesignElem">
        <pc:chgData name="Sebastián Rayo V." userId="d814538a-75c9-4ad8-8ce3-035f21c4ea6f" providerId="ADAL" clId="{23484E73-7D02-4468-83AC-5D342ABED78E}" dt="2026-08-04T18:14:01.328" v="28" actId="47"/>
        <pc:sldMkLst>
          <pc:docMk/>
          <pc:sldMk cId="1873620783" sldId="277"/>
        </pc:sldMkLst>
        <pc:spChg chg="del">
          <ac:chgData name="Sebastián Rayo V." userId="d814538a-75c9-4ad8-8ce3-035f21c4ea6f" providerId="ADAL" clId="{23484E73-7D02-4468-83AC-5D342ABED78E}" dt="2026-08-04T18:11:38.499" v="5"/>
          <ac:spMkLst>
            <pc:docMk/>
            <pc:sldMk cId="1873620783" sldId="277"/>
            <ac:spMk id="22" creationId="{C9044227-071D-4831-94D0-C92D4840BA96}"/>
          </ac:spMkLst>
        </pc:spChg>
        <pc:grpChg chg="del">
          <ac:chgData name="Sebastián Rayo V." userId="d814538a-75c9-4ad8-8ce3-035f21c4ea6f" providerId="ADAL" clId="{23484E73-7D02-4468-83AC-5D342ABED78E}" dt="2026-08-04T18:11:38.499" v="5"/>
          <ac:grpSpMkLst>
            <pc:docMk/>
            <pc:sldMk cId="1873620783" sldId="277"/>
            <ac:grpSpMk id="19" creationId="{C27F758D-B23C-459E-AD21-6621782C7268}"/>
          </ac:grpSpMkLst>
        </pc:grpChg>
        <pc:grpChg chg="del">
          <ac:chgData name="Sebastián Rayo V." userId="d814538a-75c9-4ad8-8ce3-035f21c4ea6f" providerId="ADAL" clId="{23484E73-7D02-4468-83AC-5D342ABED78E}" dt="2026-08-04T18:11:38.499" v="5"/>
          <ac:grpSpMkLst>
            <pc:docMk/>
            <pc:sldMk cId="1873620783" sldId="277"/>
            <ac:grpSpMk id="23" creationId="{57B65906-47BE-4CEA-9E50-301890FFE478}"/>
          </ac:grpSpMkLst>
        </pc:grpChg>
      </pc:sldChg>
      <pc:sldChg chg="modSp add mod">
        <pc:chgData name="Sebastián Rayo V." userId="d814538a-75c9-4ad8-8ce3-035f21c4ea6f" providerId="ADAL" clId="{23484E73-7D02-4468-83AC-5D342ABED78E}" dt="2026-08-04T19:36:40.315" v="155" actId="113"/>
        <pc:sldMkLst>
          <pc:docMk/>
          <pc:sldMk cId="2763937644" sldId="278"/>
        </pc:sldMkLst>
        <pc:spChg chg="mod">
          <ac:chgData name="Sebastián Rayo V." userId="d814538a-75c9-4ad8-8ce3-035f21c4ea6f" providerId="ADAL" clId="{23484E73-7D02-4468-83AC-5D342ABED78E}" dt="2026-08-04T18:18:09.492" v="50" actId="108"/>
          <ac:spMkLst>
            <pc:docMk/>
            <pc:sldMk cId="2763937644" sldId="278"/>
            <ac:spMk id="2" creationId="{9D02CD6F-46CF-7FA4-E6E2-560CFCF0307D}"/>
          </ac:spMkLst>
        </pc:spChg>
        <pc:spChg chg="mod">
          <ac:chgData name="Sebastián Rayo V." userId="d814538a-75c9-4ad8-8ce3-035f21c4ea6f" providerId="ADAL" clId="{23484E73-7D02-4468-83AC-5D342ABED78E}" dt="2026-08-04T19:35:46.128" v="154" actId="20577"/>
          <ac:spMkLst>
            <pc:docMk/>
            <pc:sldMk cId="2763937644" sldId="278"/>
            <ac:spMk id="10" creationId="{F6A71969-7A36-95F3-47D6-1780CCB55A7D}"/>
          </ac:spMkLst>
        </pc:spChg>
        <pc:spChg chg="mod">
          <ac:chgData name="Sebastián Rayo V." userId="d814538a-75c9-4ad8-8ce3-035f21c4ea6f" providerId="ADAL" clId="{23484E73-7D02-4468-83AC-5D342ABED78E}" dt="2026-08-04T19:36:40.315" v="155" actId="113"/>
          <ac:spMkLst>
            <pc:docMk/>
            <pc:sldMk cId="2763937644" sldId="278"/>
            <ac:spMk id="11" creationId="{D2856243-0E0B-B18E-2B5E-B99A6300FAF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C6FEC-739D-3926-E887-982A7E247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E56C6C-1658-D645-48AC-9BEAC6194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0F2C97-98DC-64D3-E205-269E396F6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743D00-CDD7-50E8-80F5-F0A6830A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F892EC-0E37-85D3-63F1-BCA5FE4C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63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71921-39D9-7850-F12A-7AE8F29D0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36F363-1E23-76A5-A661-4AFBB3C42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ABA222-AC76-AF89-073E-8B0BC056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CEDD07-BF2B-E0C3-F8F4-D6CE054E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778690-21A7-92FF-034E-CF5A2C744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9310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9B5350-D538-8548-2485-AB4895FF6F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7EBDE1-6E2D-7617-28BC-FFAF0276C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AB04CD-B49E-F2A4-2A20-9DEA0FF4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30AEDE-43FC-A7E4-4CA5-86B56F1C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D97A43-E99A-7086-836A-1A0B5FEE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669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2147E-E858-7852-D3E5-31860467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AC4283-24DA-2E24-EA79-CB8B4DDB0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AA2C0E-6265-3724-DD48-EEC01DB9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A3FE0-5CF3-1279-1810-A28873E2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D663B2-7AAC-EEFF-4D93-05D80721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65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23FF3-ECB9-CA6B-61C6-739064A48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CAF055-37EF-E1E3-AEA5-459C7B6DA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A142C8-D74F-BACB-5D3C-F91C4A56C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353CEE-DB66-837B-E31E-F475DFBA0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258942-9CA7-9385-E70D-44D8EAC2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6688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0B732-09B7-F20B-B749-E72A62C0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5CAB03-A7C4-A93C-568C-E7C9BBEF8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B5AA0A-A1DC-E36E-3CF8-1DC024F30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63EB51-0FF0-5D23-31A9-789C9717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4AAA55-D3D5-0C1E-16FC-90CBE8D2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6EBB61-6594-C098-460F-D7051921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44008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DA1C8-17E9-1A8D-1719-70DBF82B8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EF4736-4E0E-B80A-274A-54B4E0B93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EF54C3-CCA1-87B5-2DBD-9BB94833A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7944E4-1ADC-B422-DF26-B2F12B4B9A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4E7CBF-DA5E-0E8F-68F2-EDE34B9479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ABF5D9D-C222-BEF4-F61E-CE75EB586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C2AA57-D447-C426-8EE3-D12B62FB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D9B40B-6A16-CB42-8C24-3E4E0825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6420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47A4F-B618-D391-F37F-AEC267B6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F9E229-E935-784F-71CF-C31B4F34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B491636-E095-7B7F-DD8A-E32E4CAF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0A999A-33BF-0F8F-2D36-17246BE57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319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1D24103-235F-1289-B628-E2BD6E7D7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AFA957-423C-2B2E-302C-72E19BB9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758C53-793A-CF0C-4E9E-9A571B1B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02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2413F-D45F-71E2-838F-DED4FA5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DAFE08-EA23-E605-98A9-8DC5FA176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6B1C35-E402-82AF-124D-F6F9C189D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1206CA-9CD2-BE8A-D8B0-B5FAE056B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BCBF2E-D9AF-BB7B-8A14-D7699279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B3827E-078F-0937-85D5-787005F8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2815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63AE1-E80D-2776-A1F6-97102FB2D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CF867D-8D21-C425-0CB6-80EAD64CB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BBB807-9AF9-92F7-6639-D94081AF7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0F42A8-7063-D562-8913-2C1F241AF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969927-9F5B-EB7F-8CE6-B259DBC88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0F8F42-2FEC-49EE-F607-EB228D9A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4143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1CC65D-53D1-E28B-E045-D8E52E69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C56E677-E3EF-4E07-A0C9-EADBF0616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46EFA8-3459-16EF-D2FF-2E50AD2BE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B0418F-98CB-4397-9E10-176A6E9E3B04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6A70AC-C15F-BACF-3C1F-E4970EF12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3D527-9200-B1CA-D1A4-1A14BA2847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38165-7935-4685-9B1F-722091AD64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54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766F46-7C69-4EE0-3E08-EC64FCAAD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00000"/>
            <a:ext cx="10820400" cy="900000"/>
          </a:xfrm>
        </p:spPr>
        <p:txBody>
          <a:bodyPr anchor="b">
            <a:normAutofit/>
          </a:bodyPr>
          <a:lstStyle/>
          <a:p>
            <a:r>
              <a:rPr lang="es-CL" sz="2800" b="1" dirty="0">
                <a:solidFill>
                  <a:schemeClr val="tx2"/>
                </a:solidFill>
              </a:rPr>
              <a:t>Consideraciones del Cambio Climático en permisos DGA para proyectos mineros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BF2C4B-3512-E8AA-A2B0-5A0627912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650000"/>
            <a:ext cx="10820400" cy="1289472"/>
          </a:xfrm>
        </p:spPr>
        <p:txBody>
          <a:bodyPr anchor="ctr">
            <a:normAutofit/>
          </a:bodyPr>
          <a:lstStyle/>
          <a:p>
            <a:r>
              <a:rPr lang="es-CL" sz="2000" dirty="0">
                <a:solidFill>
                  <a:schemeClr val="tx2"/>
                </a:solidFill>
              </a:rPr>
              <a:t>Sebastián Rayo V.</a:t>
            </a:r>
          </a:p>
          <a:p>
            <a:r>
              <a:rPr lang="es-CL" sz="2000" dirty="0">
                <a:solidFill>
                  <a:schemeClr val="tx2"/>
                </a:solidFill>
              </a:rPr>
              <a:t>Gerente Técnico</a:t>
            </a:r>
          </a:p>
          <a:p>
            <a:r>
              <a:rPr lang="es-CL" sz="2000" dirty="0">
                <a:solidFill>
                  <a:schemeClr val="tx2"/>
                </a:solidFill>
              </a:rPr>
              <a:t>JRI Ingeniería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n 3" descr="JRI Ingeniería">
            <a:extLst>
              <a:ext uri="{FF2B5EF4-FFF2-40B4-BE49-F238E27FC236}">
                <a16:creationId xmlns:a16="http://schemas.microsoft.com/office/drawing/2014/main" id="{00ABF35F-78C0-D653-D828-04B6A9603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00000"/>
            <a:ext cx="3157386" cy="127084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766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A99E-7A63-BCC6-6C2C-8132BA492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24"/>
          <a:stretch>
            <a:fillRect/>
          </a:stretch>
        </p:blipFill>
        <p:spPr>
          <a:xfrm>
            <a:off x="4919623" y="1979799"/>
            <a:ext cx="3000453" cy="960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658698-00FD-27F8-4B80-98781D0C0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28" y="3753045"/>
            <a:ext cx="3426976" cy="273983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02CD6F-46CF-7FA4-E6E2-560CFCF03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b="1" dirty="0"/>
              <a:t>¿Y el riesgo hidráulico?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2CA2D3-EC19-B3BE-A66D-5E1B02A28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91075" cy="2080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800" b="1" dirty="0"/>
              <a:t>Período de retorno:  </a:t>
            </a:r>
            <a:r>
              <a:rPr lang="es-CL" sz="1800" dirty="0"/>
              <a:t>lapso o número de años en que un evento extremo será igualado o superado (probabilidad de excedencia)</a:t>
            </a:r>
          </a:p>
          <a:p>
            <a:pPr marL="0" indent="0">
              <a:buNone/>
            </a:pPr>
            <a:endParaRPr lang="es-CL" sz="1800" dirty="0"/>
          </a:p>
          <a:p>
            <a:pPr marL="0" indent="0">
              <a:buNone/>
            </a:pPr>
            <a:r>
              <a:rPr lang="es-CL" sz="1800" b="1" dirty="0"/>
              <a:t>Riesgo hidráulico</a:t>
            </a:r>
            <a:r>
              <a:rPr lang="es-CL" sz="1800" dirty="0"/>
              <a:t>: probabilidad de falla de un sistema según su período de retorno y vida útil</a:t>
            </a:r>
            <a:endParaRPr lang="es-CL" sz="18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071F767-CF11-A5FF-17C5-DD5BC1740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6521" y="468192"/>
            <a:ext cx="3127511" cy="3485293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F6A71969-7A36-95F3-47D6-1780CCB55A7D}"/>
              </a:ext>
            </a:extLst>
          </p:cNvPr>
          <p:cNvSpPr txBox="1">
            <a:spLocks/>
          </p:cNvSpPr>
          <p:nvPr/>
        </p:nvSpPr>
        <p:spPr>
          <a:xfrm>
            <a:off x="4595773" y="3828943"/>
            <a:ext cx="3000453" cy="17478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 sz="1800" dirty="0"/>
              <a:t>Ejemplo para un sistema asociado a la minería: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L" sz="1800" dirty="0"/>
              <a:t>T = 200 años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L" sz="1800" dirty="0"/>
              <a:t>Vida útil: 30 años (o más)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L" sz="1800" dirty="0"/>
              <a:t>Riesgo: 14% (o más)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2856243-0E0B-B18E-2B5E-B99A6300FAF9}"/>
              </a:ext>
            </a:extLst>
          </p:cNvPr>
          <p:cNvSpPr txBox="1"/>
          <p:nvPr/>
        </p:nvSpPr>
        <p:spPr>
          <a:xfrm>
            <a:off x="4473040" y="5808824"/>
            <a:ext cx="325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/>
              <a:t>¿ES ADECUADO?</a:t>
            </a:r>
            <a:endParaRPr lang="es-CL" b="1" dirty="0"/>
          </a:p>
        </p:txBody>
      </p:sp>
      <p:pic>
        <p:nvPicPr>
          <p:cNvPr id="13" name="Imagen 12" descr="La ruleta rusa: el juego de la muerte | SCANDAL.LOS">
            <a:extLst>
              <a:ext uri="{FF2B5EF4-FFF2-40B4-BE49-F238E27FC236}">
                <a16:creationId xmlns:a16="http://schemas.microsoft.com/office/drawing/2014/main" id="{3A33B36F-C05C-76A3-BDCA-76E0ED73BB8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7730590" y="4647161"/>
            <a:ext cx="3908882" cy="1954441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76393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D06F1F-6AC4-FEF0-81D8-9F8AA529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dirty="0"/>
              <a:t>¿Que nos pide la Autoridad?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750000"/>
            <a:ext cx="5257800" cy="395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F02C76-A186-F52E-732C-06DEB3FBA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700" y="1900000"/>
            <a:ext cx="3946000" cy="3650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5800" y="1480000"/>
            <a:ext cx="1082040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29511F-1901-854B-7CC4-916DF6758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0" y="1750000"/>
            <a:ext cx="5257800" cy="39500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CL" sz="1800" b="1"/>
              <a:t>PAS155</a:t>
            </a:r>
          </a:p>
          <a:p>
            <a:pPr marL="0" indent="0">
              <a:buNone/>
            </a:pPr>
            <a:r>
              <a:rPr lang="es-CL" sz="1800" b="1"/>
              <a:t>Acueducto:</a:t>
            </a:r>
            <a:r>
              <a:rPr lang="es-CL" sz="1800"/>
              <a:t> conducto artificial, sea este abovedado o no, por donde escurren aguas o elementos transportados mediante ella, ya sea con escurrimiento a superficie libre o en presión.</a:t>
            </a:r>
          </a:p>
          <a:p>
            <a:pPr marL="0" indent="0">
              <a:buNone/>
            </a:pPr>
            <a:r>
              <a:rPr lang="es-CL" sz="1800" b="1"/>
              <a:t>Según el Código de Aguas, se entiende por acueducto a:</a:t>
            </a:r>
          </a:p>
          <a:p>
            <a:r>
              <a:rPr lang="es-CL" sz="1800"/>
              <a:t>Transportan más de dos metros cúbicos por segundo. </a:t>
            </a:r>
          </a:p>
          <a:p>
            <a:r>
              <a:rPr lang="es-CL" sz="1800"/>
              <a:t>Transportan medio metro cúbico por segundo, cercanos a zonas urbanas (&lt;1km y desnivel superior a 10m).</a:t>
            </a:r>
          </a:p>
          <a:p>
            <a:r>
              <a:rPr lang="es-CL" sz="1800"/>
              <a:t>Sifones y canoas que crucen cauces naturales.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32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01879-4EEF-A04B-BE38-3744FF880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EA4CA1-5917-7BA4-661B-1096432B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/>
              <a:t>¿Que nos pide la Autoridad?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750000"/>
            <a:ext cx="5257800" cy="395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5800" y="1480000"/>
            <a:ext cx="1082040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592E3B-CB45-EF42-AC9D-762F247D9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0" y="1750000"/>
            <a:ext cx="5257800" cy="39500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CL" sz="1190" b="1"/>
              <a:t>PAS155</a:t>
            </a:r>
            <a:endParaRPr lang="es-CL" sz="1190"/>
          </a:p>
          <a:p>
            <a:pPr marL="342900" indent="-342900">
              <a:buAutoNum type="alphaLcParenR"/>
            </a:pPr>
            <a:r>
              <a:rPr lang="es-CL" sz="1062" b="1">
                <a:solidFill>
                  <a:schemeClr val="tx1"/>
                </a:solidFill>
              </a:rPr>
              <a:t>Descripción de la obra</a:t>
            </a:r>
          </a:p>
          <a:p>
            <a:pPr marL="342900" indent="-342900">
              <a:buAutoNum type="alphaLcParenR"/>
            </a:pPr>
            <a:r>
              <a:rPr lang="es-CL" sz="1062" b="1">
                <a:solidFill>
                  <a:schemeClr val="tx1"/>
                </a:solidFill>
              </a:rPr>
              <a:t>Estudios generales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Topografía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Geología (regional)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 b="1">
                <a:solidFill>
                  <a:schemeClr val="tx1"/>
                </a:solidFill>
              </a:rPr>
              <a:t>Hidrología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Hidrogeología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Hidráulica fluvial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Hidrodinámica</a:t>
            </a:r>
          </a:p>
          <a:p>
            <a:pPr marL="800100" lvl="1" indent="-342900">
              <a:buFont typeface="+mj-lt"/>
              <a:buAutoNum type="romanUcPeriod"/>
            </a:pPr>
            <a:r>
              <a:rPr lang="es-CL" sz="1062">
                <a:solidFill>
                  <a:schemeClr val="tx1"/>
                </a:solidFill>
              </a:rPr>
              <a:t>Balance de aguas</a:t>
            </a:r>
          </a:p>
          <a:p>
            <a:pPr marL="342900" indent="-342900">
              <a:buAutoNum type="alphaLcParenR"/>
            </a:pPr>
            <a:r>
              <a:rPr lang="es-CL" sz="1062">
                <a:solidFill>
                  <a:schemeClr val="tx1"/>
                </a:solidFill>
              </a:rPr>
              <a:t>Análisis del comportamiento de la calidad de las aguas con y sin proyecto</a:t>
            </a:r>
          </a:p>
          <a:p>
            <a:pPr marL="342900" indent="-342900">
              <a:buAutoNum type="alphaLcParenR"/>
            </a:pPr>
            <a:r>
              <a:rPr lang="es-CL" sz="1062">
                <a:solidFill>
                  <a:schemeClr val="tx1"/>
                </a:solidFill>
              </a:rPr>
              <a:t>Medidas que evitan la contaminación o alteración de la calidad de las aguas en las fases del proyecto.</a:t>
            </a:r>
          </a:p>
          <a:p>
            <a:pPr marL="342900" indent="-342900">
              <a:buAutoNum type="alphaLcParenR"/>
            </a:pPr>
            <a:r>
              <a:rPr lang="es-CL" sz="1062">
                <a:solidFill>
                  <a:schemeClr val="tx1"/>
                </a:solidFill>
              </a:rPr>
              <a:t>Planes de seguimiento y contingencias, incluyendo planes de control y monitoreo ambiental aguas arriba y aguas abajo de la obra</a:t>
            </a:r>
          </a:p>
          <a:p>
            <a:pPr marL="342900" indent="-342900">
              <a:buAutoNum type="alphaLcParenR"/>
            </a:pPr>
            <a:r>
              <a:rPr lang="es-CL" sz="1062">
                <a:solidFill>
                  <a:schemeClr val="tx1"/>
                </a:solidFill>
              </a:rPr>
              <a:t>Planes de prevención</a:t>
            </a:r>
          </a:p>
          <a:p>
            <a:pPr marL="342900" indent="-342900">
              <a:buAutoNum type="alphaLcParenR"/>
            </a:pPr>
            <a:r>
              <a:rPr lang="es-CL" sz="1062">
                <a:solidFill>
                  <a:schemeClr val="tx1"/>
                </a:solidFill>
              </a:rPr>
              <a:t>Planes de acción.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DA6F45F-703C-57C9-9CBE-F3D6FF777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700" y="1900000"/>
            <a:ext cx="3946000" cy="36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8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0CF7F-C26D-257F-7846-0182B6D6C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3114F1-6390-6F2D-3731-C4E7FC41C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2" y="400000"/>
            <a:ext cx="4267188" cy="1000000"/>
          </a:xfrm>
        </p:spPr>
        <p:txBody>
          <a:bodyPr anchor="b">
            <a:normAutofit fontScale="90000"/>
          </a:bodyPr>
          <a:lstStyle/>
          <a:p>
            <a:r>
              <a:rPr lang="es-CL" sz="3600"/>
              <a:t>¿Que nos pide la Autoridad?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400000"/>
            <a:ext cx="6184973" cy="5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D511AB-C48A-49E3-538E-51A8703B9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77" y="1056688"/>
            <a:ext cx="5628018" cy="454462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39012" y="1630000"/>
            <a:ext cx="4267188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3D337D-82FC-F71D-75E2-A4E7A0AD1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1890000"/>
            <a:ext cx="4267188" cy="38100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CL" sz="1500" b="1"/>
              <a:t>PAS156</a:t>
            </a:r>
          </a:p>
          <a:p>
            <a:pPr marL="0" indent="0">
              <a:buNone/>
            </a:pPr>
            <a:r>
              <a:rPr lang="es-CL" sz="1500" b="1"/>
              <a:t>Cauce natural: </a:t>
            </a:r>
            <a:r>
              <a:rPr lang="es-CL" sz="1500"/>
              <a:t>es el suelo que el agua ocupa y desocupa alternativamente en sus creces y bajas periódicas. Para efectos del presente permiso, la magnitud de la crecida que determina la superficie que define el cauce será aquella equivalente a un período de retorno de </a:t>
            </a:r>
            <a:r>
              <a:rPr lang="es-CL" sz="1500" b="1"/>
              <a:t>100 años</a:t>
            </a:r>
            <a:r>
              <a:rPr lang="es-CL" sz="1500"/>
              <a:t>.</a:t>
            </a:r>
          </a:p>
          <a:p>
            <a:pPr marL="0" indent="0">
              <a:buNone/>
            </a:pPr>
            <a:r>
              <a:rPr lang="es-CL" sz="1500" b="1"/>
              <a:t>Cauce artificial: </a:t>
            </a:r>
            <a:r>
              <a:rPr lang="es-CL" sz="1500"/>
              <a:t>el acueducto construido por la mano del hombre. Forman parte de el las obras de captación, conducción, distribución y descarga del agua, tales como bocatomas, canoas, sifones, tuberías, marcos partidores y compuertas</a:t>
            </a:r>
            <a:endParaRPr lang="es-CL" sz="1500" b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77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5B19D7-5DD1-C466-408B-E5F7A9CB9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A3EB8B-138F-D627-B281-FE7D9F37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2" y="400000"/>
            <a:ext cx="4267188" cy="1000000"/>
          </a:xfrm>
        </p:spPr>
        <p:txBody>
          <a:bodyPr anchor="b">
            <a:normAutofit fontScale="90000"/>
          </a:bodyPr>
          <a:lstStyle/>
          <a:p>
            <a:r>
              <a:rPr lang="es-CL" sz="3600"/>
              <a:t>¿Que nos pide la Autoridad?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400000"/>
            <a:ext cx="6184973" cy="5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856862-570D-9B8F-85B9-189AE2D5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77" y="1056688"/>
            <a:ext cx="5628018" cy="454462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39012" y="1630000"/>
            <a:ext cx="4267188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B1F7AC-9FEA-558D-90B8-72EF619AD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1890000"/>
            <a:ext cx="4267188" cy="38100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CL" sz="1500" b="1" dirty="0"/>
              <a:t>PAS156</a:t>
            </a:r>
          </a:p>
          <a:p>
            <a:pPr marL="342900" indent="-342900">
              <a:buFont typeface="+mj-lt"/>
              <a:buAutoNum type="alphaLcParenR"/>
            </a:pPr>
            <a:r>
              <a:rPr lang="es-CL" sz="1500" dirty="0"/>
              <a:t>Descripción del lugar de emplazamiento de la obra</a:t>
            </a:r>
          </a:p>
          <a:p>
            <a:pPr marL="342900" indent="-342900">
              <a:buFont typeface="+mj-lt"/>
              <a:buAutoNum type="alphaLcParenR"/>
            </a:pPr>
            <a:r>
              <a:rPr lang="es-CL" sz="1500" dirty="0"/>
              <a:t>Descripción de la obra y sus fases (etapas de construcción, operación y cierre)</a:t>
            </a:r>
          </a:p>
          <a:p>
            <a:pPr marL="342900" indent="-342900">
              <a:buFont typeface="+mj-lt"/>
              <a:buAutoNum type="alphaLcParenR"/>
            </a:pPr>
            <a:r>
              <a:rPr lang="es-CL" sz="1500" dirty="0"/>
              <a:t>Estimación de los plazos y períodos de construcción de las obras</a:t>
            </a:r>
          </a:p>
          <a:p>
            <a:pPr marL="342900" indent="-342900">
              <a:buFont typeface="+mj-lt"/>
              <a:buAutoNum type="alphaLcParenR"/>
            </a:pPr>
            <a:r>
              <a:rPr lang="es-CL" sz="1500" dirty="0"/>
              <a:t>Medidas tendientes a minimizar los efectos sobre la calidad de las aguas, aguas abajo del lugar de construcción de las obras</a:t>
            </a:r>
          </a:p>
          <a:p>
            <a:pPr marL="342900" indent="-342900">
              <a:buFont typeface="+mj-lt"/>
              <a:buAutoNum type="alphaLcParenR"/>
            </a:pPr>
            <a:r>
              <a:rPr lang="es-CL" sz="1500" dirty="0"/>
              <a:t>Plan de seguimiento de la calidad de las aguas durante la fase de construcción</a:t>
            </a:r>
          </a:p>
          <a:p>
            <a:pPr marL="342900" indent="-342900">
              <a:buFont typeface="+mj-lt"/>
              <a:buAutoNum type="alphaLcParenR"/>
            </a:pPr>
            <a:endParaRPr lang="es-CL" sz="15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2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2C06CA-C1B6-030A-606C-711F89C54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Algunos ejemplos…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300000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75C849-271E-F6AF-F7EC-A1EDE2747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0000"/>
            <a:ext cx="3403600" cy="3000000"/>
          </a:xfrm>
        </p:spPr>
        <p:txBody>
          <a:bodyPr anchor="t">
            <a:normAutofit/>
          </a:bodyPr>
          <a:lstStyle/>
          <a:p>
            <a:r>
              <a:rPr lang="es-CL" sz="1600" b="1"/>
              <a:t>Diseño de obras de arte asociadas a cruces de cauces por plataforma para ductos mineros en la zona central</a:t>
            </a:r>
          </a:p>
          <a:p>
            <a:pPr lvl="1"/>
            <a:r>
              <a:rPr lang="es-CL" sz="1600"/>
              <a:t>Cuencas variadas, sin control fluviométrico, de aporte pluvial, pluvio-nival y nivo-pluvial</a:t>
            </a:r>
          </a:p>
          <a:p>
            <a:pPr lvl="1"/>
            <a:r>
              <a:rPr lang="es-CL" sz="1600"/>
              <a:t>Análisis para hidrología clásica e incorporación de efecto en cambio climático</a:t>
            </a:r>
          </a:p>
          <a:p>
            <a:pPr lvl="1"/>
            <a:endParaRPr lang="es-CL" sz="2000" dirty="0"/>
          </a:p>
          <a:p>
            <a:pPr lvl="1"/>
            <a:endParaRPr lang="es-CL" sz="17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837CDF1-6CBD-6DA4-1470-AD967D89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200" y="1550000"/>
            <a:ext cx="3403600" cy="214467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90443ED-6768-89F4-71D6-600E260AAC3E}"/>
              </a:ext>
            </a:extLst>
          </p:cNvPr>
          <p:cNvSpPr txBox="1"/>
          <p:nvPr/>
        </p:nvSpPr>
        <p:spPr>
          <a:xfrm>
            <a:off x="8102600" y="3702600"/>
            <a:ext cx="3403600" cy="7600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Bef>
                <a:spcPts val="600"/>
              </a:spcBef>
              <a:spcAft>
                <a:spcPts val="600"/>
              </a:spcAft>
              <a:buNone/>
              <a:tabLst>
                <a:tab pos="4770755" algn="l"/>
              </a:tabLst>
            </a:pPr>
            <a:r>
              <a:rPr lang="es-ES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Anomalías de precipitación máxima diaria con escenario de cambio climático RCP 8.5 en la Región Metropolitana y de Valparaíso.</a:t>
            </a:r>
            <a:endParaRPr lang="es-CL" sz="1000" b="1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93B9E23-2429-5F17-1C77-0DDE95F4B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600" y="1550000"/>
            <a:ext cx="3403600" cy="19240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91B6860-AA84-A5DC-8DE5-C6D6D82F7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750" y="3923275"/>
            <a:ext cx="2422500" cy="1926725"/>
          </a:xfrm>
          <a:prstGeom prst="rect">
            <a:avLst/>
          </a:prstGeom>
        </p:spPr>
      </p:pic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7394671D-0633-6518-87B1-93E0467D376A}"/>
              </a:ext>
            </a:extLst>
          </p:cNvPr>
          <p:cNvSpPr/>
          <p:nvPr/>
        </p:nvSpPr>
        <p:spPr>
          <a:xfrm>
            <a:off x="8102600" y="5024200"/>
            <a:ext cx="398473" cy="2236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BE9F79-BF27-DAD1-1A16-D22B1E46F7D6}"/>
              </a:ext>
            </a:extLst>
          </p:cNvPr>
          <p:cNvSpPr txBox="1"/>
          <p:nvPr/>
        </p:nvSpPr>
        <p:spPr>
          <a:xfrm>
            <a:off x="8601073" y="4631200"/>
            <a:ext cx="2905127" cy="121000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s-CL" sz="1400" b="1"/>
              <a:t>Aumento del 10% como efecto del cambio climático equivale a período de retorno entre 500 a 1000 años!</a:t>
            </a:r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27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0722ED-EF91-2BD3-EF2B-F3E7773C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0000"/>
            <a:ext cx="4900000" cy="2900000"/>
          </a:xfrm>
        </p:spPr>
        <p:txBody>
          <a:bodyPr>
            <a:normAutofit/>
          </a:bodyPr>
          <a:lstStyle/>
          <a:p>
            <a:r>
              <a:rPr lang="es-CL" dirty="0"/>
              <a:t>Quebrada 1</a:t>
            </a:r>
          </a:p>
          <a:p>
            <a:pPr lvl="1"/>
            <a:r>
              <a:rPr lang="es-CL" dirty="0"/>
              <a:t>Área: 87 km2</a:t>
            </a:r>
          </a:p>
          <a:p>
            <a:pPr lvl="1"/>
            <a:r>
              <a:rPr lang="es-CL" dirty="0"/>
              <a:t>Elev. mínima: 798 msnm</a:t>
            </a:r>
          </a:p>
          <a:p>
            <a:pPr lvl="1"/>
            <a:r>
              <a:rPr lang="es-CL" dirty="0"/>
              <a:t>Long. cauce: 14 km</a:t>
            </a:r>
          </a:p>
          <a:p>
            <a:pPr lvl="1"/>
            <a:r>
              <a:rPr lang="es-CL" dirty="0"/>
              <a:t>% área pluvial</a:t>
            </a:r>
          </a:p>
          <a:p>
            <a:pPr lvl="2"/>
            <a:r>
              <a:rPr lang="es-CL" dirty="0"/>
              <a:t>+0,0°C: 100%</a:t>
            </a:r>
          </a:p>
          <a:p>
            <a:pPr lvl="2"/>
            <a:r>
              <a:rPr lang="es-CL" dirty="0"/>
              <a:t>+2,5°C: 100%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C5904016-388F-9353-4965-F9934466DD4B}"/>
              </a:ext>
            </a:extLst>
          </p:cNvPr>
          <p:cNvSpPr/>
          <p:nvPr/>
        </p:nvSpPr>
        <p:spPr>
          <a:xfrm>
            <a:off x="5814400" y="1951162"/>
            <a:ext cx="704850" cy="4476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D284A1-0A88-81CD-D42E-90577DB3C5B2}"/>
              </a:ext>
            </a:extLst>
          </p:cNvPr>
          <p:cNvSpPr txBox="1"/>
          <p:nvPr/>
        </p:nvSpPr>
        <p:spPr>
          <a:xfrm>
            <a:off x="6747850" y="1550000"/>
            <a:ext cx="4758350" cy="12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es-CL" sz="1500" b="1"/>
              <a:t>Estimación de caudales previas con fórmula Racional (no válido según criterio DGA)</a:t>
            </a:r>
          </a:p>
          <a:p>
            <a:r>
              <a:rPr lang="es-CL" sz="1500"/>
              <a:t>T = 100 años: 78 m3/s</a:t>
            </a:r>
          </a:p>
          <a:p>
            <a:r>
              <a:rPr lang="es-CL" sz="1500"/>
              <a:t>T = 200 años: 92 m3/s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FB0B4461-F13A-285F-7D81-6F1889BC6DC8}"/>
              </a:ext>
            </a:extLst>
          </p:cNvPr>
          <p:cNvSpPr/>
          <p:nvPr/>
        </p:nvSpPr>
        <p:spPr>
          <a:xfrm>
            <a:off x="5814400" y="3476162"/>
            <a:ext cx="704850" cy="4476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FC52CE9-2E62-BFCC-8EE8-EF5F3128A6F3}"/>
              </a:ext>
            </a:extLst>
          </p:cNvPr>
          <p:cNvSpPr txBox="1"/>
          <p:nvPr/>
        </p:nvSpPr>
        <p:spPr>
          <a:xfrm>
            <a:off x="6747850" y="3075000"/>
            <a:ext cx="4758350" cy="12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es-CL" sz="1500" b="1" dirty="0"/>
              <a:t>Actualización con cambio climático (período 2035 – 2065) (manteniendo fórmula racional)</a:t>
            </a:r>
          </a:p>
          <a:p>
            <a:r>
              <a:rPr lang="es-CL" sz="1500" dirty="0"/>
              <a:t>T = 100 años: 98 m3/s 		(</a:t>
            </a:r>
            <a:r>
              <a:rPr lang="es-CL" sz="1500" dirty="0">
                <a:latin typeface="Symbol" panose="05050102010706020507" pitchFamily="18" charset="2"/>
              </a:rPr>
              <a:t>D</a:t>
            </a:r>
            <a:r>
              <a:rPr lang="es-CL" sz="1500" dirty="0"/>
              <a:t> + </a:t>
            </a:r>
            <a:r>
              <a:rPr lang="es-CL" sz="1500" b="1" dirty="0"/>
              <a:t>26</a:t>
            </a:r>
            <a:r>
              <a:rPr lang="es-CL" sz="1500" dirty="0"/>
              <a:t>%)</a:t>
            </a:r>
          </a:p>
          <a:p>
            <a:r>
              <a:rPr lang="es-CL" sz="1500" dirty="0"/>
              <a:t>T = 200 años: 106 m3/s  	(</a:t>
            </a:r>
            <a:r>
              <a:rPr lang="es-CL" sz="1500" dirty="0">
                <a:latin typeface="Symbol" panose="05050102010706020507" pitchFamily="18" charset="2"/>
              </a:rPr>
              <a:t>D</a:t>
            </a:r>
            <a:r>
              <a:rPr lang="es-CL" sz="1500" dirty="0"/>
              <a:t> + </a:t>
            </a:r>
            <a:r>
              <a:rPr lang="es-CL" sz="1500" b="1" dirty="0"/>
              <a:t>15</a:t>
            </a:r>
            <a:r>
              <a:rPr lang="es-CL" sz="1500" dirty="0"/>
              <a:t>%)</a:t>
            </a: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70C31D4A-4AB6-4341-F59D-8A587AAA628E}"/>
              </a:ext>
            </a:extLst>
          </p:cNvPr>
          <p:cNvSpPr/>
          <p:nvPr/>
        </p:nvSpPr>
        <p:spPr>
          <a:xfrm>
            <a:off x="5814400" y="5001162"/>
            <a:ext cx="704850" cy="4476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6655964-E170-ABF3-AF12-32E7030C0056}"/>
              </a:ext>
            </a:extLst>
          </p:cNvPr>
          <p:cNvSpPr txBox="1"/>
          <p:nvPr/>
        </p:nvSpPr>
        <p:spPr>
          <a:xfrm>
            <a:off x="6747850" y="4600000"/>
            <a:ext cx="4758350" cy="12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es-CL" sz="1500" b="1"/>
              <a:t>Actualización con cambio climático (período 2035 – 2065) (incorporando HUS)</a:t>
            </a:r>
          </a:p>
          <a:p>
            <a:r>
              <a:rPr lang="es-CL" sz="1500"/>
              <a:t>T = 100 años: 264 m3/s 	(</a:t>
            </a:r>
            <a:r>
              <a:rPr lang="es-CL" sz="1500">
                <a:latin typeface="Symbol" panose="05050102010706020507" pitchFamily="18" charset="2"/>
              </a:rPr>
              <a:t>D</a:t>
            </a:r>
            <a:r>
              <a:rPr lang="es-CL" sz="1500"/>
              <a:t> + </a:t>
            </a:r>
            <a:r>
              <a:rPr lang="es-CL" sz="1500" b="1"/>
              <a:t>338</a:t>
            </a:r>
            <a:r>
              <a:rPr lang="es-CL" sz="1500"/>
              <a:t>%)</a:t>
            </a:r>
          </a:p>
          <a:p>
            <a:r>
              <a:rPr lang="es-CL" sz="1500"/>
              <a:t>T = 200 años: 305 m3/s  	(</a:t>
            </a:r>
            <a:r>
              <a:rPr lang="es-CL" sz="1500">
                <a:latin typeface="Symbol" panose="05050102010706020507" pitchFamily="18" charset="2"/>
              </a:rPr>
              <a:t>D</a:t>
            </a:r>
            <a:r>
              <a:rPr lang="es-CL" sz="1500"/>
              <a:t> + </a:t>
            </a:r>
            <a:r>
              <a:rPr lang="es-CL" sz="1500" b="1"/>
              <a:t>332</a:t>
            </a:r>
            <a:r>
              <a:rPr lang="es-CL" sz="1500"/>
              <a:t>%)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94BF125-4CBA-333E-B2DA-600B4B6FF5D9}"/>
              </a:ext>
            </a:extLst>
          </p:cNvPr>
          <p:cNvSpPr txBox="1"/>
          <p:nvPr/>
        </p:nvSpPr>
        <p:spPr>
          <a:xfrm>
            <a:off x="685800" y="4700000"/>
            <a:ext cx="4900000" cy="100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es-CL" sz="1800" b="1"/>
              <a:t>Es necesario seleccionar los modelos hidrológicos apropiados</a:t>
            </a:r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991E41C-4AA7-16E4-794B-0C6CE8083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Algunos ejemplos…</a:t>
            </a:r>
          </a:p>
        </p:txBody>
      </p:sp>
    </p:spTree>
    <p:extLst>
      <p:ext uri="{BB962C8B-B14F-4D97-AF65-F5344CB8AC3E}">
        <p14:creationId xmlns:p14="http://schemas.microsoft.com/office/powerpoint/2010/main" val="2981485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42DE0-6429-8CA3-B4D7-D6EE27137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7D4089-5A04-46C4-9A6F-343CFE6B3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0000"/>
            <a:ext cx="4900000" cy="1300000"/>
          </a:xfrm>
        </p:spPr>
        <p:txBody>
          <a:bodyPr>
            <a:normAutofit fontScale="92500" lnSpcReduction="20000"/>
          </a:bodyPr>
          <a:lstStyle/>
          <a:p>
            <a:r>
              <a:rPr lang="es-CL" dirty="0"/>
              <a:t>Quebrada 2</a:t>
            </a:r>
          </a:p>
          <a:p>
            <a:pPr lvl="1"/>
            <a:r>
              <a:rPr lang="es-CL" dirty="0"/>
              <a:t>Área: 5 km2</a:t>
            </a:r>
          </a:p>
          <a:p>
            <a:pPr lvl="1"/>
            <a:r>
              <a:rPr lang="es-CL" dirty="0"/>
              <a:t>Elev. mínima: 2684 msnm</a:t>
            </a:r>
          </a:p>
          <a:p>
            <a:pPr lvl="1"/>
            <a:r>
              <a:rPr lang="es-CL" dirty="0"/>
              <a:t>Long. cauce: 4 km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373B430-523B-28AA-3412-5EDE92FB5529}"/>
              </a:ext>
            </a:extLst>
          </p:cNvPr>
          <p:cNvSpPr/>
          <p:nvPr/>
        </p:nvSpPr>
        <p:spPr>
          <a:xfrm>
            <a:off x="5814400" y="3476162"/>
            <a:ext cx="704850" cy="4476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84A91A-062C-8A66-21A5-93005A8BE58A}"/>
              </a:ext>
            </a:extLst>
          </p:cNvPr>
          <p:cNvSpPr txBox="1"/>
          <p:nvPr/>
        </p:nvSpPr>
        <p:spPr>
          <a:xfrm>
            <a:off x="685800" y="3078600"/>
            <a:ext cx="4900000" cy="2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180340" marR="283845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s-E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observación de la cuenca arrojó riesgo de que ocurran fenómenos aluvionales. Se aumenta el caudal, aplicando el criterio de concentración de sedimentos mínima del 30%, según lo establecido en la Guía de Presentación y Aprobación de Proyectos de Modificación de Cauces.</a:t>
            </a:r>
            <a:endParaRPr lang="es-C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Perfil longitudinal de la quebrada 2">
            <a:extLst>
              <a:ext uri="{FF2B5EF4-FFF2-40B4-BE49-F238E27FC236}">
                <a16:creationId xmlns:a16="http://schemas.microsoft.com/office/drawing/2014/main" id="{BAE2C543-C5EF-C062-0F58-6ACB1B267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850" y="1550000"/>
            <a:ext cx="4758350" cy="793800"/>
          </a:xfrm>
          <a:prstGeom prst="rect">
            <a:avLst/>
          </a:prstGeom>
        </p:spPr>
      </p:pic>
      <p:pic>
        <p:nvPicPr>
          <p:cNvPr id="12" name="Imagen 11" descr="Vista de la cuenca de la quebrada 2 con riesgo aluvional">
            <a:extLst>
              <a:ext uri="{FF2B5EF4-FFF2-40B4-BE49-F238E27FC236}">
                <a16:creationId xmlns:a16="http://schemas.microsoft.com/office/drawing/2014/main" id="{9C1F41CA-F104-7FD2-77B7-89AC8B05A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850" y="2572400"/>
            <a:ext cx="4758350" cy="3100241"/>
          </a:xfrm>
          <a:prstGeom prst="rect">
            <a:avLst/>
          </a:prstGeom>
        </p:spPr>
      </p:pic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C908E8C6-EAAC-E291-A968-F80F9F02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Algunos ejemplos…</a:t>
            </a:r>
          </a:p>
        </p:txBody>
      </p:sp>
    </p:spTree>
    <p:extLst>
      <p:ext uri="{BB962C8B-B14F-4D97-AF65-F5344CB8AC3E}">
        <p14:creationId xmlns:p14="http://schemas.microsoft.com/office/powerpoint/2010/main" val="316321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cono 1" descr="Clima cambian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00" y="1900000"/>
            <a:ext cx="1000000" cy="1000000"/>
          </a:xfrm>
          <a:prstGeom prst="rect">
            <a:avLst/>
          </a:prstGeom>
        </p:spPr>
      </p:pic>
      <p:sp>
        <p:nvSpPr>
          <p:cNvPr id="30" name="Titulo col 1"/>
          <p:cNvSpPr txBox="1"/>
          <p:nvPr/>
        </p:nvSpPr>
        <p:spPr>
          <a:xfrm>
            <a:off x="838200" y="3050000"/>
            <a:ext cx="2400000" cy="5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s-CL" sz="1800" b="1"/>
              <a:t>Clima cambiante</a:t>
            </a:r>
          </a:p>
        </p:txBody>
      </p:sp>
      <p:sp>
        <p:nvSpPr>
          <p:cNvPr id="40" name="Texto col 1"/>
          <p:cNvSpPr txBox="1"/>
          <p:nvPr/>
        </p:nvSpPr>
        <p:spPr>
          <a:xfrm>
            <a:off x="838200" y="3600000"/>
            <a:ext cx="2400000" cy="16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s-CL" sz="1400"/>
              <a:t>Más sequías y lluvias intensas, isoterma cero más alta y flujos de detritos en quebradas.</a:t>
            </a:r>
          </a:p>
        </p:txBody>
      </p:sp>
      <p:pic>
        <p:nvPicPr>
          <p:cNvPr id="21" name="Icono 2" descr="Agua y cuenca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400" y="1900000"/>
            <a:ext cx="1000000" cy="1000000"/>
          </a:xfrm>
          <a:prstGeom prst="rect">
            <a:avLst/>
          </a:prstGeom>
        </p:spPr>
      </p:pic>
      <p:sp>
        <p:nvSpPr>
          <p:cNvPr id="31" name="Titulo col 2"/>
          <p:cNvSpPr txBox="1"/>
          <p:nvPr/>
        </p:nvSpPr>
        <p:spPr>
          <a:xfrm>
            <a:off x="3543400" y="3050000"/>
            <a:ext cx="2400000" cy="5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s-CL" sz="1800" b="1"/>
              <a:t>Agua y cuencas</a:t>
            </a:r>
          </a:p>
        </p:txBody>
      </p:sp>
      <p:sp>
        <p:nvSpPr>
          <p:cNvPr id="41" name="Texto col 2"/>
          <p:cNvSpPr txBox="1"/>
          <p:nvPr/>
        </p:nvSpPr>
        <p:spPr>
          <a:xfrm>
            <a:off x="3543400" y="3600000"/>
            <a:ext cx="2400000" cy="16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s-CL" sz="1400" dirty="0"/>
              <a:t>Escasez generalizada: incorporación nuevas fuentes de agua, infraestructura ad-hoc y gestión integrada de cuencas.</a:t>
            </a:r>
          </a:p>
        </p:txBody>
      </p:sp>
      <p:pic>
        <p:nvPicPr>
          <p:cNvPr id="22" name="Icono 3" descr="Infraestructur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600" y="1900000"/>
            <a:ext cx="1000000" cy="1000000"/>
          </a:xfrm>
          <a:prstGeom prst="rect">
            <a:avLst/>
          </a:prstGeom>
        </p:spPr>
      </p:pic>
      <p:sp>
        <p:nvSpPr>
          <p:cNvPr id="32" name="Titulo col 3"/>
          <p:cNvSpPr txBox="1"/>
          <p:nvPr/>
        </p:nvSpPr>
        <p:spPr>
          <a:xfrm>
            <a:off x="6248600" y="3050000"/>
            <a:ext cx="2400000" cy="5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s-CL" sz="1800" b="1"/>
              <a:t>Infraestructura</a:t>
            </a:r>
          </a:p>
        </p:txBody>
      </p:sp>
      <p:sp>
        <p:nvSpPr>
          <p:cNvPr id="42" name="Texto col 3"/>
          <p:cNvSpPr txBox="1"/>
          <p:nvPr/>
        </p:nvSpPr>
        <p:spPr>
          <a:xfrm>
            <a:off x="6248600" y="3600000"/>
            <a:ext cx="2400000" cy="1600000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s-CL" sz="1400" dirty="0"/>
              <a:t>Mayores caudales en obras de arte existentes y proyectadas: verificar diseño para obras actuales, mantener y evitar obstrucciones, fuerte impacto en minería por eventuales perdidas de producción e incidentes ambientales.</a:t>
            </a:r>
          </a:p>
        </p:txBody>
      </p:sp>
      <p:pic>
        <p:nvPicPr>
          <p:cNvPr id="23" name="Icono 4" descr="Permisos y diseñ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800" y="1900000"/>
            <a:ext cx="1000000" cy="1000000"/>
          </a:xfrm>
          <a:prstGeom prst="rect">
            <a:avLst/>
          </a:prstGeom>
        </p:spPr>
      </p:pic>
      <p:sp>
        <p:nvSpPr>
          <p:cNvPr id="33" name="Titulo col 4"/>
          <p:cNvSpPr txBox="1"/>
          <p:nvPr/>
        </p:nvSpPr>
        <p:spPr>
          <a:xfrm>
            <a:off x="8953800" y="3050000"/>
            <a:ext cx="2400000" cy="5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s-CL" sz="1800" b="1"/>
              <a:t>Permisos y diseño</a:t>
            </a:r>
          </a:p>
        </p:txBody>
      </p:sp>
      <p:sp>
        <p:nvSpPr>
          <p:cNvPr id="43" name="Texto col 4"/>
          <p:cNvSpPr txBox="1"/>
          <p:nvPr/>
        </p:nvSpPr>
        <p:spPr>
          <a:xfrm>
            <a:off x="8953800" y="3600000"/>
            <a:ext cx="2400000" cy="16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s-CL" sz="1400" dirty="0"/>
              <a:t>PAS 155 y 156 exigen sustento robusto; usar modelos hidrológicos apropiados con cambio climático.</a:t>
            </a:r>
          </a:p>
        </p:txBody>
      </p:sp>
      <p:sp>
        <p:nvSpPr>
          <p:cNvPr id="50" name="Cierre"/>
          <p:cNvSpPr txBox="1"/>
          <p:nvPr/>
        </p:nvSpPr>
        <p:spPr>
          <a:xfrm>
            <a:off x="838200" y="5153440"/>
            <a:ext cx="10515600" cy="116656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s-CL" sz="2800" b="1" dirty="0"/>
              <a:t>Diseñar hoy con el clima de mañana: asegurar la infraestructura, el medio ambiente y la continuidad operacional</a:t>
            </a:r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FB8BDFA-1AA2-EE49-E8EF-DD0ED4279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Reflexiones finales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Suelo agrietado por sequía, ilustrando los efectos del cambio climático">
            <a:extLst>
              <a:ext uri="{FF2B5EF4-FFF2-40B4-BE49-F238E27FC236}">
                <a16:creationId xmlns:a16="http://schemas.microsoft.com/office/drawing/2014/main" id="{207B2DD0-8F94-D3F6-80AD-357608782D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17" r="43283"/>
          <a:stretch>
            <a:fillRect/>
          </a:stretch>
        </p:blipFill>
        <p:spPr>
          <a:xfrm>
            <a:off x="0" y="0"/>
            <a:ext cx="5600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00000" y="0"/>
            <a:ext cx="8292000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B5C563-0D03-778E-ECD8-B1451C6C7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400000"/>
            <a:ext cx="5257800" cy="100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err="1"/>
              <a:t>Algunas definiciones…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C545318-7148-8715-30E7-838D7A3E854D}"/>
              </a:ext>
            </a:extLst>
          </p:cNvPr>
          <p:cNvSpPr txBox="1"/>
          <p:nvPr/>
        </p:nvSpPr>
        <p:spPr>
          <a:xfrm>
            <a:off x="6248400" y="1550000"/>
            <a:ext cx="5257800" cy="43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b="1" i="0" spc="-26" dirty="0">
                <a:effectLst/>
              </a:rPr>
              <a:t>¿</a:t>
            </a:r>
            <a:r>
              <a:rPr lang="en-US" sz="1800" b="1" i="0" spc="-26" dirty="0" err="1">
                <a:effectLst/>
              </a:rPr>
              <a:t>Qué</a:t>
            </a:r>
            <a:r>
              <a:rPr lang="en-US" sz="1800" b="1" i="0" spc="-26" dirty="0">
                <a:effectLst/>
              </a:rPr>
              <a:t> es el </a:t>
            </a:r>
            <a:r>
              <a:rPr lang="en-US" sz="1800" b="1" i="0" spc="-26" dirty="0" err="1">
                <a:effectLst/>
              </a:rPr>
              <a:t>cambio</a:t>
            </a:r>
            <a:r>
              <a:rPr lang="en-US" sz="1800" b="1" i="0" spc="-26" dirty="0">
                <a:effectLst/>
              </a:rPr>
              <a:t> </a:t>
            </a:r>
            <a:r>
              <a:rPr lang="en-US" sz="1800" b="1" i="0" spc="-26" dirty="0" err="1">
                <a:effectLst/>
              </a:rPr>
              <a:t>climático</a:t>
            </a:r>
            <a:r>
              <a:rPr lang="en-US" sz="1800" b="1" i="0" spc="-26" dirty="0">
                <a:effectLst/>
              </a:rPr>
              <a:t>?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spc="-26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0" i="0" spc="-26" dirty="0">
                <a:effectLst/>
              </a:rPr>
              <a:t>“El </a:t>
            </a:r>
            <a:r>
              <a:rPr lang="en-US" sz="1400" b="0" i="0" spc="-26" dirty="0" err="1">
                <a:effectLst/>
              </a:rPr>
              <a:t>cambio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climático</a:t>
            </a:r>
            <a:r>
              <a:rPr lang="en-US" sz="1400" b="0" i="0" spc="-26" dirty="0">
                <a:effectLst/>
              </a:rPr>
              <a:t> se </a:t>
            </a:r>
            <a:r>
              <a:rPr lang="en-US" sz="1400" b="0" i="0" spc="-26" dirty="0" err="1">
                <a:effectLst/>
              </a:rPr>
              <a:t>refiere</a:t>
            </a:r>
            <a:r>
              <a:rPr lang="en-US" sz="1400" b="0" i="0" spc="-26" dirty="0">
                <a:effectLst/>
              </a:rPr>
              <a:t> a los </a:t>
            </a:r>
            <a:r>
              <a:rPr lang="en-US" sz="1400" b="1" i="0" spc="-26" dirty="0" err="1">
                <a:effectLst/>
              </a:rPr>
              <a:t>cambios</a:t>
            </a:r>
            <a:r>
              <a:rPr lang="en-US" sz="1400" b="1" i="0" spc="-26" dirty="0">
                <a:effectLst/>
              </a:rPr>
              <a:t> a largo </a:t>
            </a:r>
            <a:r>
              <a:rPr lang="en-US" sz="1400" b="1" i="0" spc="-26" dirty="0" err="1">
                <a:effectLst/>
              </a:rPr>
              <a:t>plazo</a:t>
            </a:r>
            <a:r>
              <a:rPr lang="en-US" sz="1400" b="1" i="0" spc="-26" dirty="0">
                <a:effectLst/>
              </a:rPr>
              <a:t> de las </a:t>
            </a:r>
            <a:r>
              <a:rPr lang="en-US" sz="1400" b="1" i="0" spc="-26" dirty="0" err="1">
                <a:effectLst/>
              </a:rPr>
              <a:t>temperaturas</a:t>
            </a:r>
            <a:r>
              <a:rPr lang="en-US" sz="1400" b="1" i="0" spc="-26" dirty="0">
                <a:effectLst/>
              </a:rPr>
              <a:t> </a:t>
            </a:r>
            <a:r>
              <a:rPr lang="en-US" sz="1400" b="0" i="0" spc="-26" dirty="0">
                <a:effectLst/>
              </a:rPr>
              <a:t>y los </a:t>
            </a:r>
            <a:r>
              <a:rPr lang="en-US" sz="1400" b="0" i="0" spc="-26" dirty="0" err="1">
                <a:effectLst/>
              </a:rPr>
              <a:t>patrones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climáticos</a:t>
            </a:r>
            <a:r>
              <a:rPr lang="en-US" sz="1400" b="0" i="0" spc="-26" dirty="0">
                <a:effectLst/>
              </a:rPr>
              <a:t>. </a:t>
            </a:r>
            <a:r>
              <a:rPr lang="en-US" sz="1400" b="0" i="0" spc="-26" dirty="0" err="1">
                <a:effectLst/>
              </a:rPr>
              <a:t>Estos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cambios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pueden</a:t>
            </a:r>
            <a:r>
              <a:rPr lang="en-US" sz="1400" b="0" i="0" spc="-26" dirty="0">
                <a:effectLst/>
              </a:rPr>
              <a:t> ser </a:t>
            </a:r>
            <a:r>
              <a:rPr lang="en-US" sz="1400" b="1" i="0" spc="-26" dirty="0">
                <a:effectLst/>
              </a:rPr>
              <a:t>naturales</a:t>
            </a:r>
            <a:r>
              <a:rPr lang="en-US" sz="1400" b="0" i="0" spc="-26" dirty="0">
                <a:effectLst/>
              </a:rPr>
              <a:t>, </a:t>
            </a:r>
            <a:r>
              <a:rPr lang="en-US" sz="1400" b="0" i="0" spc="-26" dirty="0" err="1">
                <a:effectLst/>
              </a:rPr>
              <a:t>debido</a:t>
            </a:r>
            <a:r>
              <a:rPr lang="en-US" sz="1400" b="0" i="0" spc="-26" dirty="0">
                <a:effectLst/>
              </a:rPr>
              <a:t> a </a:t>
            </a:r>
            <a:r>
              <a:rPr lang="en-US" sz="1400" b="0" i="0" spc="-26" dirty="0" err="1">
                <a:effectLst/>
              </a:rPr>
              <a:t>variaciones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en</a:t>
            </a:r>
            <a:r>
              <a:rPr lang="en-US" sz="1400" b="0" i="0" spc="-26" dirty="0">
                <a:effectLst/>
              </a:rPr>
              <a:t> la </a:t>
            </a:r>
            <a:r>
              <a:rPr lang="en-US" sz="1400" b="0" i="0" spc="-26" dirty="0" err="1">
                <a:effectLst/>
              </a:rPr>
              <a:t>actividad</a:t>
            </a:r>
            <a:r>
              <a:rPr lang="en-US" sz="1400" b="0" i="0" spc="-26" dirty="0">
                <a:effectLst/>
              </a:rPr>
              <a:t> solar o </a:t>
            </a:r>
            <a:r>
              <a:rPr lang="en-US" sz="1400" b="0" i="0" spc="-26" dirty="0" err="1">
                <a:effectLst/>
              </a:rPr>
              <a:t>erupciones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volcánicas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grandes</a:t>
            </a:r>
            <a:r>
              <a:rPr lang="en-US" sz="1400" b="0" i="0" spc="-26" dirty="0">
                <a:effectLst/>
              </a:rPr>
              <a:t>. Pero </a:t>
            </a:r>
            <a:r>
              <a:rPr lang="en-US" sz="1400" b="0" i="0" spc="-26" dirty="0" err="1">
                <a:effectLst/>
              </a:rPr>
              <a:t>desde</a:t>
            </a:r>
            <a:r>
              <a:rPr lang="en-US" sz="1400" b="0" i="0" spc="-26" dirty="0">
                <a:effectLst/>
              </a:rPr>
              <a:t> el </a:t>
            </a:r>
            <a:r>
              <a:rPr lang="en-US" sz="1400" b="0" i="0" spc="-26" dirty="0" err="1">
                <a:effectLst/>
              </a:rPr>
              <a:t>siglo</a:t>
            </a:r>
            <a:r>
              <a:rPr lang="en-US" sz="1400" b="0" i="0" spc="-26" dirty="0">
                <a:effectLst/>
              </a:rPr>
              <a:t> XIX, las </a:t>
            </a:r>
            <a:r>
              <a:rPr lang="en-US" sz="1400" b="1" i="0" spc="-26" dirty="0" err="1">
                <a:effectLst/>
              </a:rPr>
              <a:t>actividades</a:t>
            </a:r>
            <a:r>
              <a:rPr lang="en-US" sz="1400" b="1" i="0" spc="-26" dirty="0">
                <a:effectLst/>
              </a:rPr>
              <a:t> </a:t>
            </a:r>
            <a:r>
              <a:rPr lang="en-US" sz="1400" b="1" i="0" spc="-26" dirty="0" err="1">
                <a:effectLst/>
              </a:rPr>
              <a:t>humanas</a:t>
            </a:r>
            <a:r>
              <a:rPr lang="en-US" sz="1400" b="1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han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sido</a:t>
            </a:r>
            <a:r>
              <a:rPr lang="en-US" sz="1400" b="0" i="0" spc="-26" dirty="0">
                <a:effectLst/>
              </a:rPr>
              <a:t> el principal motor del </a:t>
            </a:r>
            <a:r>
              <a:rPr lang="en-US" sz="1400" b="0" i="0" spc="-26" dirty="0" err="1">
                <a:effectLst/>
              </a:rPr>
              <a:t>cambio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climático</a:t>
            </a:r>
            <a:r>
              <a:rPr lang="en-US" sz="1400" b="0" i="0" spc="-26" dirty="0">
                <a:effectLst/>
              </a:rPr>
              <a:t>, </a:t>
            </a:r>
            <a:r>
              <a:rPr lang="en-US" sz="1400" b="0" i="0" spc="-26" dirty="0" err="1">
                <a:effectLst/>
              </a:rPr>
              <a:t>debido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principalmente</a:t>
            </a:r>
            <a:r>
              <a:rPr lang="en-US" sz="1400" b="0" i="0" spc="-26" dirty="0">
                <a:effectLst/>
              </a:rPr>
              <a:t> a la </a:t>
            </a:r>
            <a:r>
              <a:rPr lang="en-US" sz="1400" b="0" i="0" spc="-26" dirty="0" err="1">
                <a:effectLst/>
              </a:rPr>
              <a:t>quema</a:t>
            </a:r>
            <a:r>
              <a:rPr lang="en-US" sz="1400" b="0" i="0" spc="-26" dirty="0">
                <a:effectLst/>
              </a:rPr>
              <a:t> de combustibles </a:t>
            </a:r>
            <a:r>
              <a:rPr lang="en-US" sz="1400" b="0" i="0" spc="-26" dirty="0" err="1">
                <a:effectLst/>
              </a:rPr>
              <a:t>fósiles</a:t>
            </a:r>
            <a:r>
              <a:rPr lang="en-US" sz="1400" b="0" i="0" spc="-26" dirty="0">
                <a:effectLst/>
              </a:rPr>
              <a:t> </a:t>
            </a:r>
            <a:r>
              <a:rPr lang="en-US" sz="1400" b="0" i="0" spc="-26" dirty="0" err="1">
                <a:effectLst/>
              </a:rPr>
              <a:t>como</a:t>
            </a:r>
            <a:r>
              <a:rPr lang="en-US" sz="1400" b="0" i="0" spc="-26" dirty="0">
                <a:effectLst/>
              </a:rPr>
              <a:t> el </a:t>
            </a:r>
            <a:r>
              <a:rPr lang="en-US" sz="1400" b="0" i="0" spc="-26" dirty="0" err="1">
                <a:effectLst/>
              </a:rPr>
              <a:t>carbón</a:t>
            </a:r>
            <a:r>
              <a:rPr lang="en-US" sz="1400" b="0" i="0" spc="-26" dirty="0">
                <a:effectLst/>
              </a:rPr>
              <a:t>, el </a:t>
            </a:r>
            <a:r>
              <a:rPr lang="en-US" sz="1400" b="0" i="0" spc="-26" dirty="0" err="1">
                <a:effectLst/>
              </a:rPr>
              <a:t>petróleo</a:t>
            </a:r>
            <a:r>
              <a:rPr lang="en-US" sz="1400" b="0" i="0" spc="-26" dirty="0">
                <a:effectLst/>
              </a:rPr>
              <a:t> y el gas.”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b="0" i="0" spc="-26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 b="0" i="1" spc="-26" dirty="0">
                <a:effectLst/>
              </a:rPr>
              <a:t>(</a:t>
            </a:r>
            <a:r>
              <a:rPr lang="en-US" sz="1200" b="0" i="1" spc="-26" dirty="0" err="1">
                <a:effectLst/>
              </a:rPr>
              <a:t>Naciones</a:t>
            </a:r>
            <a:r>
              <a:rPr lang="en-US" sz="1200" b="0" i="1" spc="-26" dirty="0">
                <a:effectLst/>
              </a:rPr>
              <a:t> Unidas – </a:t>
            </a:r>
            <a:r>
              <a:rPr lang="en-US" sz="1200" b="0" i="1" spc="-26" dirty="0" err="1">
                <a:effectLst/>
              </a:rPr>
              <a:t>Acción</a:t>
            </a:r>
            <a:r>
              <a:rPr lang="en-US" sz="1200" b="0" i="1" spc="-26" dirty="0">
                <a:effectLst/>
              </a:rPr>
              <a:t> </a:t>
            </a:r>
            <a:r>
              <a:rPr lang="en-US" sz="1200" b="0" i="1" spc="-26" dirty="0" err="1">
                <a:effectLst/>
              </a:rPr>
              <a:t>por</a:t>
            </a:r>
            <a:r>
              <a:rPr lang="en-US" sz="1200" b="0" i="1" spc="-26" dirty="0">
                <a:effectLst/>
              </a:rPr>
              <a:t> el </a:t>
            </a:r>
            <a:r>
              <a:rPr lang="en-US" sz="1200" b="0" i="1" spc="-26" dirty="0" err="1">
                <a:effectLst/>
              </a:rPr>
              <a:t>Clima</a:t>
            </a:r>
            <a:r>
              <a:rPr lang="en-US" sz="1200" b="0" i="1" spc="-26" dirty="0">
                <a:effectLst/>
              </a:rPr>
              <a:t>)</a:t>
            </a:r>
            <a:endParaRPr lang="en-US" sz="1200" dirty="0"/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0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DE455A-6D1C-7FC6-1C5D-2DC4DFE889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70" r="-2" b="16399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765A79-AF57-91E0-D4D4-C865F76E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63" r="-2" b="9843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D51A36-7610-A632-F833-708EC5EFC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00000"/>
            <a:ext cx="4114800" cy="1000000"/>
          </a:xfrm>
        </p:spPr>
        <p:txBody>
          <a:bodyPr>
            <a:normAutofit/>
          </a:bodyPr>
          <a:lstStyle/>
          <a:p>
            <a:r>
              <a:rPr lang="es-CL" sz="2800" b="1"/>
              <a:t>Efectos del cambio climático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000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650000"/>
            <a:ext cx="411480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650000"/>
            <a:ext cx="41148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930571-3E72-3E3F-1382-F532E0282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00000"/>
            <a:ext cx="4114800" cy="395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400" dirty="0"/>
              <a:t>“El cambio climático ha estado calentando los océanos  a tasas sin precedentes en la era moderna… la cantidad de vapor de agua presente en la atmósfera…. arrastrada por sistemas frontales hacia la costa sudamericana.”</a:t>
            </a:r>
          </a:p>
          <a:p>
            <a:pPr marL="0" indent="0">
              <a:buNone/>
            </a:pPr>
            <a:r>
              <a:rPr lang="es-CL" sz="1400" dirty="0"/>
              <a:t>“Los períodos secos pueden seguir siendo prolongados”.</a:t>
            </a:r>
          </a:p>
          <a:p>
            <a:pPr marL="0" indent="0">
              <a:buNone/>
            </a:pPr>
            <a:r>
              <a:rPr lang="es-CL" sz="1400" dirty="0"/>
              <a:t>“Existe una mayor probabilidad de que se presenten lluvias con una intensidad muy superior a la conocida”.</a:t>
            </a:r>
          </a:p>
          <a:p>
            <a:pPr marL="0" indent="0">
              <a:buNone/>
            </a:pPr>
            <a:endParaRPr lang="es-CL" sz="1000" dirty="0"/>
          </a:p>
          <a:p>
            <a:pPr marL="0" indent="0">
              <a:buNone/>
            </a:pPr>
            <a:r>
              <a:rPr lang="es-CL" sz="1400" b="1" dirty="0"/>
              <a:t>“Más sequías, pero también más lluvias intensas.”</a:t>
            </a:r>
          </a:p>
          <a:p>
            <a:pPr marL="0" indent="0">
              <a:buNone/>
            </a:pPr>
            <a:endParaRPr lang="es-CL" sz="1000" dirty="0"/>
          </a:p>
          <a:p>
            <a:pPr marL="0" indent="0">
              <a:buNone/>
            </a:pPr>
            <a:r>
              <a:rPr lang="es-CL" sz="1200" i="1" dirty="0"/>
              <a:t>Centro de Estudios Avanzados en Zonas Áridas (CEAZA)</a:t>
            </a:r>
          </a:p>
        </p:txBody>
      </p: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8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0F56B4-9406-D9E5-D4CA-33D79EFB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1000000"/>
          </a:xfrm>
        </p:spPr>
        <p:txBody>
          <a:bodyPr anchor="b">
            <a:normAutofit/>
          </a:bodyPr>
          <a:lstStyle/>
          <a:p>
            <a:r>
              <a:rPr lang="es-CL" sz="3600" b="1"/>
              <a:t>Impactos del cambio climático en cauces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128FBC-BE45-05CA-4E95-75D62D81D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0000"/>
            <a:ext cx="5257800" cy="4300000"/>
          </a:xfrm>
        </p:spPr>
        <p:txBody>
          <a:bodyPr anchor="t">
            <a:normAutofit/>
          </a:bodyPr>
          <a:lstStyle/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s-CL" sz="1700"/>
              <a:t>Aumento de intensidades máximas</a:t>
            </a:r>
          </a:p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s-CL" sz="1700"/>
              <a:t>Aumento de elevación de isoterma cero</a:t>
            </a:r>
          </a:p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s-CL" sz="1700"/>
              <a:t>Incorporación de flujo de detritos</a:t>
            </a: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es-CL" sz="1600" b="1"/>
              <a:t>Consecuencia: aumento del flujo volumétrico a través de quebradas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s-CL" sz="1600" b="1"/>
              <a:t>Mayor caudal que escurre a través de obras de arte: mayores socavaciones, posibles obstrucciones, insuficiente capacidad de porteo… puede provocar colapso de la infraestructura</a:t>
            </a:r>
          </a:p>
        </p:txBody>
      </p:sp>
      <p:pic>
        <p:nvPicPr>
          <p:cNvPr id="4" name="Imagen 3" descr="Hidrograma simulado en los puntos de cierre U1, U2, U3 y U4, T = 100 años">
            <a:extLst>
              <a:ext uri="{FF2B5EF4-FFF2-40B4-BE49-F238E27FC236}">
                <a16:creationId xmlns:a16="http://schemas.microsoft.com/office/drawing/2014/main" id="{D948D815-BBB1-16BC-8BF5-60EA1E372D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34"/>
          <a:stretch>
            <a:fillRect/>
          </a:stretch>
        </p:blipFill>
        <p:spPr>
          <a:xfrm>
            <a:off x="6732166" y="1550000"/>
            <a:ext cx="4290268" cy="2671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D35268-6FBE-0BCD-C050-3F804C7C5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2068597" y="0"/>
            <a:ext cx="123401" cy="3290157"/>
          </a:xfrm>
          <a:prstGeom prst="rect">
            <a:avLst/>
          </a:prstGeom>
          <a:gradFill>
            <a:gsLst>
              <a:gs pos="20000">
                <a:schemeClr val="accent3">
                  <a:alpha val="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Debris flow: análisis de los flujos de detritos - Geostru Blog">
            <a:extLst>
              <a:ext uri="{FF2B5EF4-FFF2-40B4-BE49-F238E27FC236}">
                <a16:creationId xmlns:a16="http://schemas.microsoft.com/office/drawing/2014/main" id="{EE0F7F3A-C08E-86A6-CE30-472B4DBEBB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06" r="14806" b="1"/>
          <a:stretch>
            <a:fillRect/>
          </a:stretch>
        </p:blipFill>
        <p:spPr>
          <a:xfrm>
            <a:off x="6772480" y="4450000"/>
            <a:ext cx="1990520" cy="1400000"/>
          </a:xfrm>
          <a:prstGeom prst="rect">
            <a:avLst/>
          </a:prstGeom>
        </p:spPr>
      </p:pic>
      <p:pic>
        <p:nvPicPr>
          <p:cNvPr id="5" name="Imagen 4" descr="Un 19% menos de nieve por década: el brutal derretimiento de los Andes  chilenos | América Futura | EL PAÍS América">
            <a:extLst>
              <a:ext uri="{FF2B5EF4-FFF2-40B4-BE49-F238E27FC236}">
                <a16:creationId xmlns:a16="http://schemas.microsoft.com/office/drawing/2014/main" id="{1129AE05-3DFC-E6DC-8F39-829D3D6355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38" r="-1" b="5782"/>
          <a:stretch>
            <a:fillRect/>
          </a:stretch>
        </p:blipFill>
        <p:spPr>
          <a:xfrm>
            <a:off x="8991600" y="4450000"/>
            <a:ext cx="1990520" cy="1400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3A0B02E-2A29-A1CD-0D60-A9E1681AF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B760236-1E5E-7CEA-DCDD-21F3FB288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D6BAEE-FD58-F5B7-5CF3-A74EB385D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27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7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5269B-0AD9-20C9-5297-C06821A83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233ED44-1397-9D4E-CEB3-955FE1014460}"/>
              </a:ext>
            </a:extLst>
          </p:cNvPr>
          <p:cNvSpPr/>
          <p:nvPr/>
        </p:nvSpPr>
        <p:spPr>
          <a:xfrm>
            <a:off x="2794000" y="0"/>
            <a:ext cx="7061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 descr="Sistema frontal en Chile, EN VIVO: sigue las lluvias, alertas de Senapred y  cortes de luz este sábado - La Tercera">
            <a:extLst>
              <a:ext uri="{FF2B5EF4-FFF2-40B4-BE49-F238E27FC236}">
                <a16:creationId xmlns:a16="http://schemas.microsoft.com/office/drawing/2014/main" id="{8F41BD20-F785-27A3-FA0C-3D9BC4A9F0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98" r="11902" b="2"/>
          <a:stretch>
            <a:fillRect/>
          </a:stretch>
        </p:blipFill>
        <p:spPr>
          <a:xfrm>
            <a:off x="20" y="2"/>
            <a:ext cx="3834650" cy="3333747"/>
          </a:xfrm>
          <a:custGeom>
            <a:avLst/>
            <a:gdLst/>
            <a:ahLst/>
            <a:cxnLst/>
            <a:rect l="l" t="t" r="r" b="b"/>
            <a:pathLst>
              <a:path w="3834670" h="3333747">
                <a:moveTo>
                  <a:pt x="0" y="0"/>
                </a:moveTo>
                <a:lnTo>
                  <a:pt x="3066495" y="0"/>
                </a:lnTo>
                <a:lnTo>
                  <a:pt x="3427241" y="1211943"/>
                </a:lnTo>
                <a:lnTo>
                  <a:pt x="3834670" y="3333747"/>
                </a:lnTo>
                <a:lnTo>
                  <a:pt x="0" y="3333747"/>
                </a:lnTo>
                <a:close/>
              </a:path>
            </a:pathLst>
          </a:custGeom>
        </p:spPr>
      </p:pic>
      <p:pic>
        <p:nvPicPr>
          <p:cNvPr id="10" name="Imagen 9" descr="Comunidad hizo un llamado urgente al Ministerio de Obras Públicas, a la  Dirección de Vialidad y a las autoridades regionales, para priorizar una  intervención antes de que nuevas lluvias sigan debilitando el">
            <a:extLst>
              <a:ext uri="{FF2B5EF4-FFF2-40B4-BE49-F238E27FC236}">
                <a16:creationId xmlns:a16="http://schemas.microsoft.com/office/drawing/2014/main" id="{C2F611F8-9FD4-955D-3829-7600B3386B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787" r="-3" b="7274"/>
          <a:stretch>
            <a:fillRect/>
          </a:stretch>
        </p:blipFill>
        <p:spPr>
          <a:xfrm>
            <a:off x="1" y="3562350"/>
            <a:ext cx="3986041" cy="3295650"/>
          </a:xfrm>
          <a:custGeom>
            <a:avLst/>
            <a:gdLst/>
            <a:ahLst/>
            <a:cxnLst/>
            <a:rect l="l" t="t" r="r" b="b"/>
            <a:pathLst>
              <a:path w="3986041" h="3295650">
                <a:moveTo>
                  <a:pt x="3878566" y="0"/>
                </a:moveTo>
                <a:lnTo>
                  <a:pt x="3986041" y="559707"/>
                </a:lnTo>
                <a:lnTo>
                  <a:pt x="3751724" y="3295650"/>
                </a:lnTo>
                <a:lnTo>
                  <a:pt x="0" y="3295650"/>
                </a:ln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8" name="Imagen 7" descr="🌧️⚠️ EL NORTE CHICO SIGUE BAJO ATENCIÓN, El norte y centro de Chile  continuarán bajo la influencia de nuevos sistemas frontales, que mantendrán  las lluvias y nevadas durante los próximos días., La ...">
            <a:extLst>
              <a:ext uri="{FF2B5EF4-FFF2-40B4-BE49-F238E27FC236}">
                <a16:creationId xmlns:a16="http://schemas.microsoft.com/office/drawing/2014/main" id="{9EB7A28C-586C-C5B8-D367-90F30D26CC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" b="2823"/>
          <a:stretch>
            <a:fillRect/>
          </a:stretch>
        </p:blipFill>
        <p:spPr>
          <a:xfrm>
            <a:off x="8240079" y="-1"/>
            <a:ext cx="3951921" cy="6858000"/>
          </a:xfrm>
          <a:custGeom>
            <a:avLst/>
            <a:gdLst/>
            <a:ahLst/>
            <a:cxnLst/>
            <a:rect l="l" t="t" r="r" b="b"/>
            <a:pathLst>
              <a:path w="3951921" h="6858000">
                <a:moveTo>
                  <a:pt x="224707" y="0"/>
                </a:moveTo>
                <a:lnTo>
                  <a:pt x="3951921" y="0"/>
                </a:lnTo>
                <a:lnTo>
                  <a:pt x="3951921" y="6858000"/>
                </a:lnTo>
                <a:lnTo>
                  <a:pt x="886146" y="6858000"/>
                </a:lnTo>
                <a:lnTo>
                  <a:pt x="558800" y="5721062"/>
                </a:lnTo>
                <a:lnTo>
                  <a:pt x="0" y="2712496"/>
                </a:lnTo>
                <a:close/>
              </a:path>
            </a:pathLst>
          </a:cu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1033A259-7D26-87D5-499C-B538E4B58C4E}"/>
              </a:ext>
            </a:extLst>
          </p:cNvPr>
          <p:cNvSpPr txBox="1">
            <a:spLocks/>
          </p:cNvSpPr>
          <p:nvPr/>
        </p:nvSpPr>
        <p:spPr>
          <a:xfrm>
            <a:off x="457200" y="919381"/>
            <a:ext cx="10820400" cy="100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</a:rPr>
              <a:t>¿</a:t>
            </a:r>
            <a:r>
              <a:rPr lang="en-US" sz="3600" b="1" dirty="0" err="1">
                <a:solidFill>
                  <a:schemeClr val="bg1"/>
                </a:solidFill>
              </a:rPr>
              <a:t>Cómo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nos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afecta</a:t>
            </a:r>
            <a:r>
              <a:rPr lang="en-US" sz="3600" b="1" dirty="0">
                <a:solidFill>
                  <a:schemeClr val="bg1"/>
                </a:solidFill>
              </a:rPr>
              <a:t> hoy?</a:t>
            </a:r>
          </a:p>
        </p:txBody>
      </p:sp>
      <p:pic>
        <p:nvPicPr>
          <p:cNvPr id="9" name="Imagen 8" descr="Comunidad hizo un llamado urgente al Ministerio de Obras Públicas, a la  Dirección de Vialidad y a las autoridades regionales, para priorizar una  intervención antes de que nuevas lluvias sigan debilitando el">
            <a:extLst>
              <a:ext uri="{FF2B5EF4-FFF2-40B4-BE49-F238E27FC236}">
                <a16:creationId xmlns:a16="http://schemas.microsoft.com/office/drawing/2014/main" id="{8F91AE40-C983-5B8E-F8AC-FF93090E72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4" b="31955"/>
          <a:stretch>
            <a:fillRect/>
          </a:stretch>
        </p:blipFill>
        <p:spPr>
          <a:xfrm>
            <a:off x="-1" y="3524252"/>
            <a:ext cx="3986041" cy="3333748"/>
          </a:xfrm>
          <a:custGeom>
            <a:avLst/>
            <a:gdLst/>
            <a:ahLst/>
            <a:cxnLst/>
            <a:rect l="l" t="t" r="r" b="b"/>
            <a:pathLst>
              <a:path w="3986041" h="3295650">
                <a:moveTo>
                  <a:pt x="3878566" y="0"/>
                </a:moveTo>
                <a:lnTo>
                  <a:pt x="3986041" y="559707"/>
                </a:lnTo>
                <a:lnTo>
                  <a:pt x="3751724" y="3295650"/>
                </a:lnTo>
                <a:lnTo>
                  <a:pt x="0" y="3295650"/>
                </a:ln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13" name="Imagen 12" descr="Comunidad hizo un llamado urgente al Ministerio de Obras Públicas, a la  Dirección de Vialidad y a las autoridades regionales, para priorizar una  intervención antes de que nuevas lluvias sigan debilitando el">
            <a:extLst>
              <a:ext uri="{FF2B5EF4-FFF2-40B4-BE49-F238E27FC236}">
                <a16:creationId xmlns:a16="http://schemas.microsoft.com/office/drawing/2014/main" id="{85122F09-6FC0-77FB-A453-8D99D0FE35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903" b="864"/>
          <a:stretch>
            <a:fillRect/>
          </a:stretch>
        </p:blipFill>
        <p:spPr>
          <a:xfrm>
            <a:off x="-4" y="5010381"/>
            <a:ext cx="4114803" cy="1847619"/>
          </a:xfrm>
          <a:custGeom>
            <a:avLst/>
            <a:gdLst/>
            <a:ahLst/>
            <a:cxnLst/>
            <a:rect l="l" t="t" r="r" b="b"/>
            <a:pathLst>
              <a:path w="3986041" h="3295650">
                <a:moveTo>
                  <a:pt x="3878566" y="0"/>
                </a:moveTo>
                <a:lnTo>
                  <a:pt x="3986041" y="559707"/>
                </a:lnTo>
                <a:lnTo>
                  <a:pt x="3751724" y="3295650"/>
                </a:lnTo>
                <a:lnTo>
                  <a:pt x="0" y="3295650"/>
                </a:ln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15" name="Logo JRI" descr="Logo JRI Ingeniería">
            <a:extLst>
              <a:ext uri="{FF2B5EF4-FFF2-40B4-BE49-F238E27FC236}">
                <a16:creationId xmlns:a16="http://schemas.microsoft.com/office/drawing/2014/main" id="{AE8EEE08-F3B5-A250-7442-D762892FA1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48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1201D-841E-B2C4-531B-69FF5646F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2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Freeform: Shape 34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3" name="Freeform: Shape 36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26FCCAE-0B1E-B445-BD9C-393127C08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850000"/>
            <a:ext cx="5257800" cy="1500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/>
              <a:t>¿Cómo nos afecta hoy?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BC00BD6-174A-157A-D829-3EDA0686A940}"/>
              </a:ext>
            </a:extLst>
          </p:cNvPr>
          <p:cNvSpPr txBox="1">
            <a:spLocks/>
          </p:cNvSpPr>
          <p:nvPr/>
        </p:nvSpPr>
        <p:spPr>
          <a:xfrm>
            <a:off x="685800" y="3850000"/>
            <a:ext cx="5257800" cy="8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000">
                <a:latin typeface="+mn-lt"/>
                <a:ea typeface="+mn-ea"/>
                <a:cs typeface="+mn-cs"/>
              </a:rPr>
              <a:t>Lluvias en el Norte Chico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500000"/>
            <a:ext cx="704088" cy="11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Imagen 2" descr="Recorte de prensa sobre las lluvias en el Norte Chico">
            <a:extLst>
              <a:ext uri="{FF2B5EF4-FFF2-40B4-BE49-F238E27FC236}">
                <a16:creationId xmlns:a16="http://schemas.microsoft.com/office/drawing/2014/main" id="{3547946C-9E43-7E4B-0E28-AE338C71E5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93" r="-1" b="8930"/>
          <a:stretch>
            <a:fillRect/>
          </a:stretch>
        </p:blipFill>
        <p:spPr>
          <a:xfrm>
            <a:off x="6608289" y="1550000"/>
            <a:ext cx="4538022" cy="218523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3600000"/>
            <a:ext cx="52578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 descr="Segundo recorte de prensa sobre el impacto de las lluvias">
            <a:extLst>
              <a:ext uri="{FF2B5EF4-FFF2-40B4-BE49-F238E27FC236}">
                <a16:creationId xmlns:a16="http://schemas.microsoft.com/office/drawing/2014/main" id="{3829768B-3F13-4572-D5E3-A351E6B868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19" r="-1" b="15168"/>
          <a:stretch>
            <a:fillRect/>
          </a:stretch>
        </p:blipFill>
        <p:spPr>
          <a:xfrm>
            <a:off x="6608289" y="3963834"/>
            <a:ext cx="4538022" cy="1885811"/>
          </a:xfrm>
          <a:prstGeom prst="rect">
            <a:avLst/>
          </a:prstGeom>
        </p:spPr>
      </p:pic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5D5960-2C89-F284-4D0C-6D274A0CA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07" y="1995901"/>
            <a:ext cx="5855391" cy="3465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700" dirty="0"/>
              <a:t>Aluvión de Chañaral (año 2015)</a:t>
            </a:r>
          </a:p>
          <a:p>
            <a:pPr marL="0" indent="0">
              <a:buNone/>
            </a:pPr>
            <a:endParaRPr lang="es-CL" sz="1700" dirty="0"/>
          </a:p>
          <a:p>
            <a:pPr marL="0" indent="0">
              <a:buNone/>
            </a:pPr>
            <a:r>
              <a:rPr lang="es-CL" sz="1700" dirty="0"/>
              <a:t>“Una de las principales amenazas es la </a:t>
            </a:r>
            <a:r>
              <a:rPr lang="es-CL" sz="1700" b="1" dirty="0" err="1"/>
              <a:t>prepitación</a:t>
            </a:r>
            <a:r>
              <a:rPr lang="es-CL" sz="1700" b="1" dirty="0"/>
              <a:t> intensa</a:t>
            </a:r>
            <a:r>
              <a:rPr lang="es-CL" sz="1700" dirty="0"/>
              <a:t>… </a:t>
            </a:r>
            <a:r>
              <a:rPr lang="es-CL" sz="1700" b="1" dirty="0"/>
              <a:t>eventos extremos </a:t>
            </a:r>
            <a:r>
              <a:rPr lang="es-CL" sz="1700" dirty="0"/>
              <a:t>como inundaciones, remociones en masa y desbordes de ríos… eventos </a:t>
            </a:r>
            <a:r>
              <a:rPr lang="es-CL" sz="1700" b="1" dirty="0"/>
              <a:t>afectan la infraestructura </a:t>
            </a:r>
            <a:r>
              <a:rPr lang="es-CL" sz="1700" dirty="0"/>
              <a:t>y otros activos de la minería… impactos potenciales pueden aumentar </a:t>
            </a:r>
            <a:r>
              <a:rPr lang="es-CL" sz="1700" b="1" dirty="0"/>
              <a:t>costos laborales</a:t>
            </a:r>
            <a:r>
              <a:rPr lang="es-CL" sz="1700" dirty="0"/>
              <a:t>, </a:t>
            </a:r>
            <a:r>
              <a:rPr lang="es-CL" sz="1700" b="1" dirty="0"/>
              <a:t>gastos en reparación</a:t>
            </a:r>
            <a:r>
              <a:rPr lang="es-CL" sz="1700" dirty="0"/>
              <a:t> y pérdidas de ingresos por </a:t>
            </a:r>
            <a:r>
              <a:rPr lang="es-CL" sz="1700" b="1" dirty="0"/>
              <a:t>falta de producción</a:t>
            </a:r>
            <a:r>
              <a:rPr lang="es-CL" sz="1700" dirty="0"/>
              <a:t>”.</a:t>
            </a:r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36B9BC67-3879-929A-862F-C4F70E95D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47" r="22686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59EA928-8548-EAF2-4A2A-5905EA0CAC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43" r="-3" b="3538"/>
          <a:stretch>
            <a:fillRect/>
          </a:stretch>
        </p:blipFill>
        <p:spPr>
          <a:xfrm>
            <a:off x="5629995" y="2545685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5" name="Imagen 4" descr="TESTIMONIOS DE ATACAMA">
            <a:extLst>
              <a:ext uri="{FF2B5EF4-FFF2-40B4-BE49-F238E27FC236}">
                <a16:creationId xmlns:a16="http://schemas.microsoft.com/office/drawing/2014/main" id="{21AE2BEC-C421-D73B-A5B5-DB4F3C0B0A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" b="44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8ADF2CAF-0A95-14D7-CEDB-59C09F2ED399}"/>
              </a:ext>
            </a:extLst>
          </p:cNvPr>
          <p:cNvSpPr txBox="1">
            <a:spLocks/>
          </p:cNvSpPr>
          <p:nvPr/>
        </p:nvSpPr>
        <p:spPr>
          <a:xfrm>
            <a:off x="362980" y="4623435"/>
            <a:ext cx="5538236" cy="346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1800" dirty="0"/>
              <a:t>Impacto en Codelco División El Salvador</a:t>
            </a:r>
          </a:p>
          <a:p>
            <a:pPr marL="0" indent="0" algn="ctr">
              <a:buNone/>
            </a:pPr>
            <a:r>
              <a:rPr lang="es-CL" sz="1800" dirty="0"/>
              <a:t>“Según el Observatorio Económico de Chile, en marzo 2015 Codelco sufrió </a:t>
            </a:r>
            <a:r>
              <a:rPr lang="es-CL" sz="1800" b="1" dirty="0"/>
              <a:t>daños de diferentes plantas </a:t>
            </a:r>
            <a:r>
              <a:rPr lang="es-CL" sz="1800" dirty="0"/>
              <a:t>de su operación debido a los temporales… la División Salvador fue la más perjudicada, con una </a:t>
            </a:r>
            <a:r>
              <a:rPr lang="es-CL" sz="1800" b="1" dirty="0"/>
              <a:t>disminución de producción de 6.500 toneladas </a:t>
            </a:r>
            <a:r>
              <a:rPr lang="es-CL" sz="1800" dirty="0"/>
              <a:t>y un período de 30 días para reparar daños.”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0AF337E-E5A8-C484-F792-33800796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5" y="772840"/>
            <a:ext cx="10820400" cy="100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Como ha afectado el CC a la minería</a:t>
            </a:r>
          </a:p>
        </p:txBody>
      </p:sp>
    </p:spTree>
    <p:extLst>
      <p:ext uri="{BB962C8B-B14F-4D97-AF65-F5344CB8AC3E}">
        <p14:creationId xmlns:p14="http://schemas.microsoft.com/office/powerpoint/2010/main" val="286132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133F900-F3B5-5B83-EB0B-D1EE01377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231" y="0"/>
            <a:ext cx="315363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5342F0F-FCCE-B32B-D6B4-CD8787FA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538" y="36307"/>
            <a:ext cx="9500462" cy="1325563"/>
          </a:xfrm>
        </p:spPr>
        <p:txBody>
          <a:bodyPr>
            <a:normAutofit/>
          </a:bodyPr>
          <a:lstStyle/>
          <a:p>
            <a:r>
              <a:rPr lang="es-CL" sz="3600" b="1" dirty="0"/>
              <a:t>¿Y que tan expuesta se encuentra la industria?</a:t>
            </a:r>
          </a:p>
        </p:txBody>
      </p:sp>
      <p:pic>
        <p:nvPicPr>
          <p:cNvPr id="7" name="Imagen 6" descr="fig17.jpg">
            <a:extLst>
              <a:ext uri="{FF2B5EF4-FFF2-40B4-BE49-F238E27FC236}">
                <a16:creationId xmlns:a16="http://schemas.microsoft.com/office/drawing/2014/main" id="{446D01B3-A2AB-B371-7A43-5553A402D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446" y="1106691"/>
            <a:ext cx="2983233" cy="560219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4AABD33-4647-ADDF-E923-212B27C1514D}"/>
              </a:ext>
            </a:extLst>
          </p:cNvPr>
          <p:cNvSpPr txBox="1"/>
          <p:nvPr/>
        </p:nvSpPr>
        <p:spPr>
          <a:xfrm>
            <a:off x="5236028" y="2100943"/>
            <a:ext cx="315363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/>
              <a:t>Minera Los Pelambres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Dos </a:t>
            </a:r>
            <a:r>
              <a:rPr lang="es-CL" sz="1400" dirty="0" err="1"/>
              <a:t>relaveductos</a:t>
            </a:r>
            <a:r>
              <a:rPr lang="es-CL" sz="1400" dirty="0"/>
              <a:t> 50 km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 concentraducto 90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Una línea agua recirculada 50 km</a:t>
            </a:r>
            <a:endParaRPr lang="es-CL" sz="12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D6081E7-787F-D91B-CE7F-34FF449D9060}"/>
              </a:ext>
            </a:extLst>
          </p:cNvPr>
          <p:cNvSpPr/>
          <p:nvPr/>
        </p:nvSpPr>
        <p:spPr>
          <a:xfrm>
            <a:off x="1022888" y="1991532"/>
            <a:ext cx="643180" cy="1295674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D92F9C35-DFBE-370A-4314-86DAB49C6BA1}"/>
              </a:ext>
            </a:extLst>
          </p:cNvPr>
          <p:cNvSpPr/>
          <p:nvPr/>
        </p:nvSpPr>
        <p:spPr>
          <a:xfrm>
            <a:off x="1902553" y="2498800"/>
            <a:ext cx="636209" cy="7884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C78FEFA9-3215-E88B-8771-72EAF3237BF7}"/>
              </a:ext>
            </a:extLst>
          </p:cNvPr>
          <p:cNvSpPr/>
          <p:nvPr/>
        </p:nvSpPr>
        <p:spPr>
          <a:xfrm>
            <a:off x="3531924" y="2994552"/>
            <a:ext cx="611045" cy="398695"/>
          </a:xfrm>
          <a:custGeom>
            <a:avLst/>
            <a:gdLst>
              <a:gd name="csX0" fmla="*/ 494036 w 611045"/>
              <a:gd name="csY0" fmla="*/ 8667 h 398695"/>
              <a:gd name="csX1" fmla="*/ 377028 w 611045"/>
              <a:gd name="csY1" fmla="*/ 0 h 398695"/>
              <a:gd name="csX2" fmla="*/ 255685 w 611045"/>
              <a:gd name="csY2" fmla="*/ 39003 h 398695"/>
              <a:gd name="csX3" fmla="*/ 169012 w 611045"/>
              <a:gd name="csY3" fmla="*/ 73672 h 398695"/>
              <a:gd name="csX4" fmla="*/ 130010 w 611045"/>
              <a:gd name="csY4" fmla="*/ 125675 h 398695"/>
              <a:gd name="csX5" fmla="*/ 52004 w 611045"/>
              <a:gd name="csY5" fmla="*/ 173346 h 398695"/>
              <a:gd name="csX6" fmla="*/ 0 w 611045"/>
              <a:gd name="csY6" fmla="*/ 251351 h 398695"/>
              <a:gd name="csX7" fmla="*/ 0 w 611045"/>
              <a:gd name="csY7" fmla="*/ 325023 h 398695"/>
              <a:gd name="csX8" fmla="*/ 82340 w 611045"/>
              <a:gd name="csY8" fmla="*/ 368360 h 398695"/>
              <a:gd name="csX9" fmla="*/ 234017 w 611045"/>
              <a:gd name="csY9" fmla="*/ 398695 h 398695"/>
              <a:gd name="csX10" fmla="*/ 277354 w 611045"/>
              <a:gd name="csY10" fmla="*/ 398695 h 398695"/>
              <a:gd name="csX11" fmla="*/ 398696 w 611045"/>
              <a:gd name="csY11" fmla="*/ 398695 h 398695"/>
              <a:gd name="csX12" fmla="*/ 442032 w 611045"/>
              <a:gd name="csY12" fmla="*/ 390028 h 398695"/>
              <a:gd name="csX13" fmla="*/ 511371 w 611045"/>
              <a:gd name="csY13" fmla="*/ 333691 h 398695"/>
              <a:gd name="csX14" fmla="*/ 580709 w 611045"/>
              <a:gd name="csY14" fmla="*/ 268686 h 398695"/>
              <a:gd name="csX15" fmla="*/ 611045 w 611045"/>
              <a:gd name="csY15" fmla="*/ 147344 h 398695"/>
              <a:gd name="csX16" fmla="*/ 494036 w 611045"/>
              <a:gd name="csY16" fmla="*/ 8667 h 3986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611045" h="398695">
                <a:moveTo>
                  <a:pt x="494036" y="8667"/>
                </a:moveTo>
                <a:lnTo>
                  <a:pt x="377028" y="0"/>
                </a:lnTo>
                <a:lnTo>
                  <a:pt x="255685" y="39003"/>
                </a:lnTo>
                <a:lnTo>
                  <a:pt x="169012" y="73672"/>
                </a:lnTo>
                <a:lnTo>
                  <a:pt x="130010" y="125675"/>
                </a:lnTo>
                <a:lnTo>
                  <a:pt x="52004" y="173346"/>
                </a:lnTo>
                <a:lnTo>
                  <a:pt x="0" y="251351"/>
                </a:lnTo>
                <a:lnTo>
                  <a:pt x="0" y="325023"/>
                </a:lnTo>
                <a:lnTo>
                  <a:pt x="82340" y="368360"/>
                </a:lnTo>
                <a:lnTo>
                  <a:pt x="234017" y="398695"/>
                </a:lnTo>
                <a:lnTo>
                  <a:pt x="277354" y="398695"/>
                </a:lnTo>
                <a:lnTo>
                  <a:pt x="398696" y="398695"/>
                </a:lnTo>
                <a:cubicBezTo>
                  <a:pt x="439729" y="394136"/>
                  <a:pt x="428450" y="403613"/>
                  <a:pt x="442032" y="390028"/>
                </a:cubicBezTo>
                <a:lnTo>
                  <a:pt x="511371" y="333691"/>
                </a:lnTo>
                <a:lnTo>
                  <a:pt x="580709" y="268686"/>
                </a:lnTo>
                <a:lnTo>
                  <a:pt x="611045" y="147344"/>
                </a:lnTo>
                <a:lnTo>
                  <a:pt x="494036" y="8667"/>
                </a:lnTo>
                <a:close/>
              </a:path>
            </a:pathLst>
          </a:cu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5B2D11D-BEBC-EA1C-15D0-1B0BCDE4366A}"/>
              </a:ext>
            </a:extLst>
          </p:cNvPr>
          <p:cNvSpPr txBox="1"/>
          <p:nvPr/>
        </p:nvSpPr>
        <p:spPr>
          <a:xfrm>
            <a:off x="5085073" y="1385324"/>
            <a:ext cx="6477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Algunos sistemas de transporte de fluidos mineros en larga distancia de la zona central</a:t>
            </a: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DA8A662B-054F-FEB5-1327-7BB1451EB0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926696" y="2577997"/>
            <a:ext cx="1309332" cy="6159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0A32D9A-8682-8613-93BF-C84CFCF11C92}"/>
              </a:ext>
            </a:extLst>
          </p:cNvPr>
          <p:cNvSpPr txBox="1"/>
          <p:nvPr/>
        </p:nvSpPr>
        <p:spPr>
          <a:xfrm>
            <a:off x="8439893" y="3157728"/>
            <a:ext cx="2729219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/>
              <a:t>Codelco División Andina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Una canaleta relaves 85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 </a:t>
            </a:r>
            <a:r>
              <a:rPr lang="es-CL" sz="1400" dirty="0" err="1"/>
              <a:t>concentraducto</a:t>
            </a:r>
            <a:r>
              <a:rPr lang="es-CL" sz="1400" dirty="0"/>
              <a:t> 21 km</a:t>
            </a:r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94D552F8-E6A5-948D-213C-88E1B4ED6D95}"/>
              </a:ext>
            </a:extLst>
          </p:cNvPr>
          <p:cNvSpPr/>
          <p:nvPr/>
        </p:nvSpPr>
        <p:spPr>
          <a:xfrm>
            <a:off x="3973956" y="3995625"/>
            <a:ext cx="424698" cy="268686"/>
          </a:xfrm>
          <a:custGeom>
            <a:avLst/>
            <a:gdLst>
              <a:gd name="csX0" fmla="*/ 424698 w 424698"/>
              <a:gd name="csY0" fmla="*/ 86673 h 268686"/>
              <a:gd name="csX1" fmla="*/ 355360 w 424698"/>
              <a:gd name="csY1" fmla="*/ 34669 h 268686"/>
              <a:gd name="csX2" fmla="*/ 264353 w 424698"/>
              <a:gd name="csY2" fmla="*/ 0 h 268686"/>
              <a:gd name="csX3" fmla="*/ 117009 w 424698"/>
              <a:gd name="csY3" fmla="*/ 26002 h 268686"/>
              <a:gd name="csX4" fmla="*/ 47671 w 424698"/>
              <a:gd name="csY4" fmla="*/ 82339 h 268686"/>
              <a:gd name="csX5" fmla="*/ 0 w 424698"/>
              <a:gd name="csY5" fmla="*/ 169012 h 268686"/>
              <a:gd name="csX6" fmla="*/ 0 w 424698"/>
              <a:gd name="csY6" fmla="*/ 225349 h 268686"/>
              <a:gd name="csX7" fmla="*/ 125676 w 424698"/>
              <a:gd name="csY7" fmla="*/ 268686 h 268686"/>
              <a:gd name="csX8" fmla="*/ 242685 w 424698"/>
              <a:gd name="csY8" fmla="*/ 268686 h 268686"/>
              <a:gd name="csX9" fmla="*/ 342359 w 424698"/>
              <a:gd name="csY9" fmla="*/ 242684 h 268686"/>
              <a:gd name="csX10" fmla="*/ 424698 w 424698"/>
              <a:gd name="csY10" fmla="*/ 208015 h 268686"/>
              <a:gd name="csX11" fmla="*/ 424698 w 424698"/>
              <a:gd name="csY11" fmla="*/ 86673 h 2686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424698" h="268686">
                <a:moveTo>
                  <a:pt x="424698" y="86673"/>
                </a:moveTo>
                <a:lnTo>
                  <a:pt x="355360" y="34669"/>
                </a:lnTo>
                <a:lnTo>
                  <a:pt x="264353" y="0"/>
                </a:lnTo>
                <a:lnTo>
                  <a:pt x="117009" y="26002"/>
                </a:lnTo>
                <a:lnTo>
                  <a:pt x="47671" y="82339"/>
                </a:lnTo>
                <a:lnTo>
                  <a:pt x="0" y="169012"/>
                </a:lnTo>
                <a:lnTo>
                  <a:pt x="0" y="225349"/>
                </a:lnTo>
                <a:lnTo>
                  <a:pt x="125676" y="268686"/>
                </a:lnTo>
                <a:lnTo>
                  <a:pt x="242685" y="268686"/>
                </a:lnTo>
                <a:lnTo>
                  <a:pt x="342359" y="242684"/>
                </a:lnTo>
                <a:lnTo>
                  <a:pt x="424698" y="208015"/>
                </a:lnTo>
                <a:lnTo>
                  <a:pt x="424698" y="86673"/>
                </a:lnTo>
                <a:close/>
              </a:path>
            </a:pathLst>
          </a:cu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237ED0C-7312-E6FB-E1DF-BC9B89D6D1B8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4163793" y="3527060"/>
            <a:ext cx="4276100" cy="567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61742A0-6E3D-4947-6748-9C49A30FC130}"/>
              </a:ext>
            </a:extLst>
          </p:cNvPr>
          <p:cNvSpPr txBox="1"/>
          <p:nvPr/>
        </p:nvSpPr>
        <p:spPr>
          <a:xfrm>
            <a:off x="6031819" y="4094184"/>
            <a:ext cx="335486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/>
              <a:t>Anglo American Sur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Dos mineroductos 55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 </a:t>
            </a:r>
            <a:r>
              <a:rPr lang="es-CL" sz="1400" dirty="0" err="1"/>
              <a:t>relaveducto</a:t>
            </a:r>
            <a:r>
              <a:rPr lang="es-CL" sz="1400" dirty="0"/>
              <a:t> 50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Dos líneas agua recirculada 55 km</a:t>
            </a:r>
            <a:endParaRPr lang="es-CL" sz="1200" dirty="0"/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FDBC6BA3-6945-4CB8-CBA0-D5B173E2DB98}"/>
              </a:ext>
            </a:extLst>
          </p:cNvPr>
          <p:cNvSpPr/>
          <p:nvPr/>
        </p:nvSpPr>
        <p:spPr>
          <a:xfrm>
            <a:off x="3947955" y="4246976"/>
            <a:ext cx="546039" cy="203682"/>
          </a:xfrm>
          <a:custGeom>
            <a:avLst/>
            <a:gdLst>
              <a:gd name="csX0" fmla="*/ 108341 w 546039"/>
              <a:gd name="csY0" fmla="*/ 13001 h 203682"/>
              <a:gd name="csX1" fmla="*/ 8667 w 546039"/>
              <a:gd name="csY1" fmla="*/ 60671 h 203682"/>
              <a:gd name="csX2" fmla="*/ 0 w 546039"/>
              <a:gd name="csY2" fmla="*/ 151678 h 203682"/>
              <a:gd name="csX3" fmla="*/ 65004 w 546039"/>
              <a:gd name="csY3" fmla="*/ 203682 h 203682"/>
              <a:gd name="csX4" fmla="*/ 260018 w 546039"/>
              <a:gd name="csY4" fmla="*/ 182014 h 203682"/>
              <a:gd name="csX5" fmla="*/ 437698 w 546039"/>
              <a:gd name="csY5" fmla="*/ 173346 h 203682"/>
              <a:gd name="csX6" fmla="*/ 546039 w 546039"/>
              <a:gd name="csY6" fmla="*/ 121342 h 203682"/>
              <a:gd name="csX7" fmla="*/ 511370 w 546039"/>
              <a:gd name="csY7" fmla="*/ 34669 h 203682"/>
              <a:gd name="csX8" fmla="*/ 416030 w 546039"/>
              <a:gd name="csY8" fmla="*/ 0 h 203682"/>
              <a:gd name="csX9" fmla="*/ 286020 w 546039"/>
              <a:gd name="csY9" fmla="*/ 0 h 203682"/>
              <a:gd name="csX10" fmla="*/ 177679 w 546039"/>
              <a:gd name="csY10" fmla="*/ 21669 h 203682"/>
              <a:gd name="csX11" fmla="*/ 108341 w 546039"/>
              <a:gd name="csY11" fmla="*/ 13001 h 2036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46039" h="203682">
                <a:moveTo>
                  <a:pt x="108341" y="13001"/>
                </a:moveTo>
                <a:lnTo>
                  <a:pt x="8667" y="60671"/>
                </a:lnTo>
                <a:lnTo>
                  <a:pt x="0" y="151678"/>
                </a:lnTo>
                <a:lnTo>
                  <a:pt x="65004" y="203682"/>
                </a:lnTo>
                <a:lnTo>
                  <a:pt x="260018" y="182014"/>
                </a:lnTo>
                <a:lnTo>
                  <a:pt x="437698" y="173346"/>
                </a:lnTo>
                <a:lnTo>
                  <a:pt x="546039" y="121342"/>
                </a:lnTo>
                <a:lnTo>
                  <a:pt x="511370" y="34669"/>
                </a:lnTo>
                <a:lnTo>
                  <a:pt x="416030" y="0"/>
                </a:lnTo>
                <a:lnTo>
                  <a:pt x="286020" y="0"/>
                </a:lnTo>
                <a:lnTo>
                  <a:pt x="177679" y="21669"/>
                </a:lnTo>
                <a:lnTo>
                  <a:pt x="108341" y="13001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E193D6EC-EC04-2426-DEF2-B72AB24B7F0E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4280675" y="4361055"/>
            <a:ext cx="1751144" cy="2101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DAC4C59D-11B3-9110-CFA2-ADC3CD0AAF35}"/>
              </a:ext>
            </a:extLst>
          </p:cNvPr>
          <p:cNvSpPr/>
          <p:nvPr/>
        </p:nvSpPr>
        <p:spPr>
          <a:xfrm>
            <a:off x="3739939" y="4910025"/>
            <a:ext cx="706385" cy="216682"/>
          </a:xfrm>
          <a:custGeom>
            <a:avLst/>
            <a:gdLst>
              <a:gd name="csX0" fmla="*/ 65005 w 706385"/>
              <a:gd name="csY0" fmla="*/ 0 h 216682"/>
              <a:gd name="csX1" fmla="*/ 0 w 706385"/>
              <a:gd name="csY1" fmla="*/ 117008 h 216682"/>
              <a:gd name="csX2" fmla="*/ 69339 w 706385"/>
              <a:gd name="csY2" fmla="*/ 164678 h 216682"/>
              <a:gd name="csX3" fmla="*/ 277354 w 706385"/>
              <a:gd name="csY3" fmla="*/ 208015 h 216682"/>
              <a:gd name="csX4" fmla="*/ 381361 w 706385"/>
              <a:gd name="csY4" fmla="*/ 216682 h 216682"/>
              <a:gd name="csX5" fmla="*/ 528706 w 706385"/>
              <a:gd name="csY5" fmla="*/ 212348 h 216682"/>
              <a:gd name="csX6" fmla="*/ 650048 w 706385"/>
              <a:gd name="csY6" fmla="*/ 177679 h 216682"/>
              <a:gd name="csX7" fmla="*/ 706385 w 706385"/>
              <a:gd name="csY7" fmla="*/ 125675 h 216682"/>
              <a:gd name="csX8" fmla="*/ 693384 w 706385"/>
              <a:gd name="csY8" fmla="*/ 30335 h 216682"/>
              <a:gd name="csX9" fmla="*/ 524372 w 706385"/>
              <a:gd name="csY9" fmla="*/ 34669 h 216682"/>
              <a:gd name="csX10" fmla="*/ 450700 w 706385"/>
              <a:gd name="csY10" fmla="*/ 65004 h 216682"/>
              <a:gd name="csX11" fmla="*/ 368361 w 706385"/>
              <a:gd name="csY11" fmla="*/ 86673 h 216682"/>
              <a:gd name="csX12" fmla="*/ 264353 w 706385"/>
              <a:gd name="csY12" fmla="*/ 86673 h 216682"/>
              <a:gd name="csX13" fmla="*/ 186347 w 706385"/>
              <a:gd name="csY13" fmla="*/ 52003 h 216682"/>
              <a:gd name="csX14" fmla="*/ 65005 w 706385"/>
              <a:gd name="csY14" fmla="*/ 0 h 2166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706385" h="216682">
                <a:moveTo>
                  <a:pt x="65005" y="0"/>
                </a:moveTo>
                <a:lnTo>
                  <a:pt x="0" y="117008"/>
                </a:lnTo>
                <a:lnTo>
                  <a:pt x="69339" y="164678"/>
                </a:lnTo>
                <a:lnTo>
                  <a:pt x="277354" y="208015"/>
                </a:lnTo>
                <a:lnTo>
                  <a:pt x="381361" y="216682"/>
                </a:lnTo>
                <a:lnTo>
                  <a:pt x="528706" y="212348"/>
                </a:lnTo>
                <a:lnTo>
                  <a:pt x="650048" y="177679"/>
                </a:lnTo>
                <a:lnTo>
                  <a:pt x="706385" y="125675"/>
                </a:lnTo>
                <a:lnTo>
                  <a:pt x="693384" y="30335"/>
                </a:lnTo>
                <a:lnTo>
                  <a:pt x="524372" y="34669"/>
                </a:lnTo>
                <a:lnTo>
                  <a:pt x="450700" y="65004"/>
                </a:lnTo>
                <a:lnTo>
                  <a:pt x="368361" y="86673"/>
                </a:lnTo>
                <a:lnTo>
                  <a:pt x="264353" y="86673"/>
                </a:lnTo>
                <a:lnTo>
                  <a:pt x="186347" y="52003"/>
                </a:lnTo>
                <a:lnTo>
                  <a:pt x="65005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D2DF4B07-7F9A-4A62-7761-BC48A923BB7A}"/>
              </a:ext>
            </a:extLst>
          </p:cNvPr>
          <p:cNvCxnSpPr>
            <a:cxnSpLocks/>
            <a:stCxn id="44" idx="1"/>
          </p:cNvCxnSpPr>
          <p:nvPr/>
        </p:nvCxnSpPr>
        <p:spPr>
          <a:xfrm flipH="1" flipV="1">
            <a:off x="4093131" y="5083764"/>
            <a:ext cx="3348638" cy="9828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uadroTexto 43">
            <a:extLst>
              <a:ext uri="{FF2B5EF4-FFF2-40B4-BE49-F238E27FC236}">
                <a16:creationId xmlns:a16="http://schemas.microsoft.com/office/drawing/2014/main" id="{82662F1A-0451-C67D-E77D-3743420345BF}"/>
              </a:ext>
            </a:extLst>
          </p:cNvPr>
          <p:cNvSpPr txBox="1"/>
          <p:nvPr/>
        </p:nvSpPr>
        <p:spPr>
          <a:xfrm>
            <a:off x="7441769" y="5589589"/>
            <a:ext cx="335486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/>
              <a:t>Codelco División El Teniente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Una canaleta de relaves 85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 </a:t>
            </a:r>
            <a:r>
              <a:rPr lang="es-CL" sz="1400" dirty="0" err="1"/>
              <a:t>concentraducto</a:t>
            </a:r>
            <a:r>
              <a:rPr lang="es-CL" sz="1400" dirty="0"/>
              <a:t> 3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400" dirty="0"/>
              <a:t>Una canaleta de mineral 10 km</a:t>
            </a:r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26298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AB13476-CE21-4746-B044-FD491AC84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A4C9D04-355F-0680-F8A6-0BBD60EA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00000"/>
            <a:ext cx="10820400" cy="850000"/>
          </a:xfrm>
        </p:spPr>
        <p:txBody>
          <a:bodyPr anchor="b">
            <a:normAutofit/>
          </a:bodyPr>
          <a:lstStyle/>
          <a:p>
            <a:r>
              <a:rPr lang="es-CL" sz="3600" b="1" dirty="0"/>
              <a:t>Algunas obras de arte…</a:t>
            </a:r>
          </a:p>
        </p:txBody>
      </p:sp>
      <p:sp>
        <p:nvSpPr>
          <p:cNvPr id="4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1480000"/>
            <a:ext cx="5257800" cy="18288"/>
          </a:xfrm>
          <a:custGeom>
            <a:avLst/>
            <a:gdLst>
              <a:gd name="csX0" fmla="*/ 0 w 5257800"/>
              <a:gd name="csY0" fmla="*/ 0 h 18288"/>
              <a:gd name="csX1" fmla="*/ 604647 w 5257800"/>
              <a:gd name="csY1" fmla="*/ 0 h 18288"/>
              <a:gd name="csX2" fmla="*/ 1261872 w 5257800"/>
              <a:gd name="csY2" fmla="*/ 0 h 18288"/>
              <a:gd name="csX3" fmla="*/ 2024253 w 5257800"/>
              <a:gd name="csY3" fmla="*/ 0 h 18288"/>
              <a:gd name="csX4" fmla="*/ 2786634 w 5257800"/>
              <a:gd name="csY4" fmla="*/ 0 h 18288"/>
              <a:gd name="csX5" fmla="*/ 3391281 w 5257800"/>
              <a:gd name="csY5" fmla="*/ 0 h 18288"/>
              <a:gd name="csX6" fmla="*/ 4101084 w 5257800"/>
              <a:gd name="csY6" fmla="*/ 0 h 18288"/>
              <a:gd name="csX7" fmla="*/ 5257800 w 5257800"/>
              <a:gd name="csY7" fmla="*/ 0 h 18288"/>
              <a:gd name="csX8" fmla="*/ 5257800 w 5257800"/>
              <a:gd name="csY8" fmla="*/ 18288 h 18288"/>
              <a:gd name="csX9" fmla="*/ 4705731 w 5257800"/>
              <a:gd name="csY9" fmla="*/ 18288 h 18288"/>
              <a:gd name="csX10" fmla="*/ 4101084 w 5257800"/>
              <a:gd name="csY10" fmla="*/ 18288 h 18288"/>
              <a:gd name="csX11" fmla="*/ 3549015 w 5257800"/>
              <a:gd name="csY11" fmla="*/ 18288 h 18288"/>
              <a:gd name="csX12" fmla="*/ 3049524 w 5257800"/>
              <a:gd name="csY12" fmla="*/ 18288 h 18288"/>
              <a:gd name="csX13" fmla="*/ 2550033 w 5257800"/>
              <a:gd name="csY13" fmla="*/ 18288 h 18288"/>
              <a:gd name="csX14" fmla="*/ 1892808 w 5257800"/>
              <a:gd name="csY14" fmla="*/ 18288 h 18288"/>
              <a:gd name="csX15" fmla="*/ 1183005 w 5257800"/>
              <a:gd name="csY15" fmla="*/ 18288 h 18288"/>
              <a:gd name="csX16" fmla="*/ 630936 w 5257800"/>
              <a:gd name="csY16" fmla="*/ 18288 h 18288"/>
              <a:gd name="csX17" fmla="*/ 0 w 5257800"/>
              <a:gd name="csY17" fmla="*/ 18288 h 18288"/>
              <a:gd name="csX18" fmla="*/ 0 w 52578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257800" h="18288" fill="none" extrusionOk="0">
                <a:moveTo>
                  <a:pt x="0" y="0"/>
                </a:moveTo>
                <a:cubicBezTo>
                  <a:pt x="256439" y="-29754"/>
                  <a:pt x="436332" y="-3955"/>
                  <a:pt x="604647" y="0"/>
                </a:cubicBezTo>
                <a:cubicBezTo>
                  <a:pt x="772962" y="3955"/>
                  <a:pt x="949739" y="-8783"/>
                  <a:pt x="1261872" y="0"/>
                </a:cubicBezTo>
                <a:cubicBezTo>
                  <a:pt x="1574005" y="8783"/>
                  <a:pt x="1853751" y="201"/>
                  <a:pt x="2024253" y="0"/>
                </a:cubicBezTo>
                <a:cubicBezTo>
                  <a:pt x="2194755" y="-201"/>
                  <a:pt x="2465644" y="-27234"/>
                  <a:pt x="2786634" y="0"/>
                </a:cubicBezTo>
                <a:cubicBezTo>
                  <a:pt x="3107624" y="27234"/>
                  <a:pt x="3154249" y="-18514"/>
                  <a:pt x="3391281" y="0"/>
                </a:cubicBezTo>
                <a:cubicBezTo>
                  <a:pt x="3628313" y="18514"/>
                  <a:pt x="3871845" y="30282"/>
                  <a:pt x="4101084" y="0"/>
                </a:cubicBezTo>
                <a:cubicBezTo>
                  <a:pt x="4330323" y="-30282"/>
                  <a:pt x="4737203" y="38532"/>
                  <a:pt x="5257800" y="0"/>
                </a:cubicBezTo>
                <a:cubicBezTo>
                  <a:pt x="5258110" y="5618"/>
                  <a:pt x="5257880" y="10242"/>
                  <a:pt x="5257800" y="18288"/>
                </a:cubicBezTo>
                <a:cubicBezTo>
                  <a:pt x="5047259" y="5500"/>
                  <a:pt x="4823458" y="3165"/>
                  <a:pt x="4705731" y="18288"/>
                </a:cubicBezTo>
                <a:cubicBezTo>
                  <a:pt x="4588004" y="33411"/>
                  <a:pt x="4264637" y="-11173"/>
                  <a:pt x="4101084" y="18288"/>
                </a:cubicBezTo>
                <a:cubicBezTo>
                  <a:pt x="3937531" y="47749"/>
                  <a:pt x="3758808" y="41235"/>
                  <a:pt x="3549015" y="18288"/>
                </a:cubicBezTo>
                <a:cubicBezTo>
                  <a:pt x="3339222" y="-4659"/>
                  <a:pt x="3280272" y="22688"/>
                  <a:pt x="3049524" y="18288"/>
                </a:cubicBezTo>
                <a:cubicBezTo>
                  <a:pt x="2818776" y="13888"/>
                  <a:pt x="2749157" y="7986"/>
                  <a:pt x="2550033" y="18288"/>
                </a:cubicBezTo>
                <a:cubicBezTo>
                  <a:pt x="2350909" y="28590"/>
                  <a:pt x="2131001" y="50246"/>
                  <a:pt x="1892808" y="18288"/>
                </a:cubicBezTo>
                <a:cubicBezTo>
                  <a:pt x="1654616" y="-13670"/>
                  <a:pt x="1389506" y="-2613"/>
                  <a:pt x="1183005" y="18288"/>
                </a:cubicBezTo>
                <a:cubicBezTo>
                  <a:pt x="976504" y="39189"/>
                  <a:pt x="796386" y="33235"/>
                  <a:pt x="630936" y="18288"/>
                </a:cubicBezTo>
                <a:cubicBezTo>
                  <a:pt x="465486" y="3341"/>
                  <a:pt x="179568" y="392"/>
                  <a:pt x="0" y="18288"/>
                </a:cubicBezTo>
                <a:cubicBezTo>
                  <a:pt x="-350" y="10168"/>
                  <a:pt x="-698" y="7692"/>
                  <a:pt x="0" y="0"/>
                </a:cubicBezTo>
                <a:close/>
              </a:path>
              <a:path w="5257800" h="18288" stroke="0" extrusionOk="0">
                <a:moveTo>
                  <a:pt x="0" y="0"/>
                </a:moveTo>
                <a:cubicBezTo>
                  <a:pt x="208651" y="-19581"/>
                  <a:pt x="423501" y="12486"/>
                  <a:pt x="657225" y="0"/>
                </a:cubicBezTo>
                <a:cubicBezTo>
                  <a:pt x="890949" y="-12486"/>
                  <a:pt x="1142335" y="7417"/>
                  <a:pt x="1367028" y="0"/>
                </a:cubicBezTo>
                <a:cubicBezTo>
                  <a:pt x="1591721" y="-7417"/>
                  <a:pt x="1757735" y="-22127"/>
                  <a:pt x="1971675" y="0"/>
                </a:cubicBezTo>
                <a:cubicBezTo>
                  <a:pt x="2185615" y="22127"/>
                  <a:pt x="2531123" y="-35259"/>
                  <a:pt x="2734056" y="0"/>
                </a:cubicBezTo>
                <a:cubicBezTo>
                  <a:pt x="2936989" y="35259"/>
                  <a:pt x="3222890" y="11017"/>
                  <a:pt x="3391281" y="0"/>
                </a:cubicBezTo>
                <a:cubicBezTo>
                  <a:pt x="3559673" y="-11017"/>
                  <a:pt x="3702301" y="23269"/>
                  <a:pt x="3943350" y="0"/>
                </a:cubicBezTo>
                <a:cubicBezTo>
                  <a:pt x="4184399" y="-23269"/>
                  <a:pt x="4349848" y="22818"/>
                  <a:pt x="4495419" y="0"/>
                </a:cubicBezTo>
                <a:cubicBezTo>
                  <a:pt x="4640990" y="-22818"/>
                  <a:pt x="4919354" y="-7318"/>
                  <a:pt x="5257800" y="0"/>
                </a:cubicBezTo>
                <a:cubicBezTo>
                  <a:pt x="5258094" y="8054"/>
                  <a:pt x="5258013" y="14038"/>
                  <a:pt x="5257800" y="18288"/>
                </a:cubicBezTo>
                <a:cubicBezTo>
                  <a:pt x="4966773" y="-7165"/>
                  <a:pt x="4802855" y="3551"/>
                  <a:pt x="4547997" y="18288"/>
                </a:cubicBezTo>
                <a:cubicBezTo>
                  <a:pt x="4293139" y="33025"/>
                  <a:pt x="4185638" y="31286"/>
                  <a:pt x="3995928" y="18288"/>
                </a:cubicBezTo>
                <a:cubicBezTo>
                  <a:pt x="3806218" y="5290"/>
                  <a:pt x="3711347" y="25537"/>
                  <a:pt x="3496437" y="18288"/>
                </a:cubicBezTo>
                <a:cubicBezTo>
                  <a:pt x="3281527" y="11039"/>
                  <a:pt x="3070813" y="12062"/>
                  <a:pt x="2891790" y="18288"/>
                </a:cubicBezTo>
                <a:cubicBezTo>
                  <a:pt x="2712767" y="24514"/>
                  <a:pt x="2557833" y="-6480"/>
                  <a:pt x="2339721" y="18288"/>
                </a:cubicBezTo>
                <a:cubicBezTo>
                  <a:pt x="2121609" y="43056"/>
                  <a:pt x="1959025" y="-3104"/>
                  <a:pt x="1840230" y="18288"/>
                </a:cubicBezTo>
                <a:cubicBezTo>
                  <a:pt x="1721435" y="39680"/>
                  <a:pt x="1432629" y="-1868"/>
                  <a:pt x="1235583" y="18288"/>
                </a:cubicBezTo>
                <a:cubicBezTo>
                  <a:pt x="1038537" y="38444"/>
                  <a:pt x="930281" y="13132"/>
                  <a:pt x="630936" y="18288"/>
                </a:cubicBezTo>
                <a:cubicBezTo>
                  <a:pt x="331591" y="23444"/>
                  <a:pt x="146766" y="-10244"/>
                  <a:pt x="0" y="18288"/>
                </a:cubicBezTo>
                <a:cubicBezTo>
                  <a:pt x="206" y="13889"/>
                  <a:pt x="365" y="61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B4C406-785E-8DEC-9859-70810F7F0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30000"/>
            <a:ext cx="5257800" cy="41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600" dirty="0"/>
              <a:t>Necesidad de mantenimiento</a:t>
            </a:r>
          </a:p>
          <a:p>
            <a:pPr marL="0" indent="0">
              <a:buNone/>
            </a:pPr>
            <a:r>
              <a:rPr lang="es-CL" sz="1600" dirty="0"/>
              <a:t>Bloqueo de obras por material asociado a eventos anteriores.</a:t>
            </a:r>
          </a:p>
          <a:p>
            <a:pPr marL="0" indent="0">
              <a:buNone/>
            </a:pPr>
            <a:r>
              <a:rPr lang="es-CL" sz="1600" dirty="0"/>
              <a:t>Particular en zonas altas.</a:t>
            </a:r>
          </a:p>
          <a:p>
            <a:pPr marL="0" indent="0">
              <a:buNone/>
            </a:pPr>
            <a:r>
              <a:rPr lang="es-CL" sz="1600" dirty="0"/>
              <a:t>Isoterma cero.</a:t>
            </a:r>
          </a:p>
          <a:p>
            <a:pPr marL="0" indent="0">
              <a:buNone/>
            </a:pPr>
            <a:r>
              <a:rPr lang="es-CL" sz="1600" dirty="0"/>
              <a:t>Zonas bajas en mejor condición.</a:t>
            </a:r>
          </a:p>
          <a:p>
            <a:pPr marL="0" indent="0">
              <a:buNone/>
            </a:pPr>
            <a:endParaRPr lang="es-CL" sz="1600" dirty="0"/>
          </a:p>
          <a:p>
            <a:pPr marL="0" indent="0">
              <a:buNone/>
            </a:pPr>
            <a:r>
              <a:rPr lang="es-CL" sz="1800" b="1" dirty="0"/>
              <a:t>El diseño adecuado y el mantenimiento correcto de estas obras es crítico para asegurarla continuidad operacional y evitar incidentes ambientales</a:t>
            </a:r>
          </a:p>
        </p:txBody>
      </p:sp>
      <p:pic>
        <p:nvPicPr>
          <p:cNvPr id="7" name="Imagen 6" descr="Obra de arte vial en terreno de montaña">
            <a:extLst>
              <a:ext uri="{FF2B5EF4-FFF2-40B4-BE49-F238E27FC236}">
                <a16:creationId xmlns:a16="http://schemas.microsoft.com/office/drawing/2014/main" id="{B0B2A7F5-7521-297B-95E1-1FFD9FBD3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r="3676"/>
          <a:stretch>
            <a:fillRect/>
          </a:stretch>
        </p:blipFill>
        <p:spPr>
          <a:xfrm>
            <a:off x="6248400" y="1550000"/>
            <a:ext cx="2514600" cy="2035700"/>
          </a:xfrm>
          <a:custGeom>
            <a:avLst/>
            <a:gdLst/>
            <a:ahLst/>
            <a:cxnLst/>
            <a:rect l="l" t="t" r="r" b="b"/>
            <a:pathLst>
              <a:path w="3044866" h="3597039">
                <a:moveTo>
                  <a:pt x="19840" y="0"/>
                </a:moveTo>
                <a:lnTo>
                  <a:pt x="3028263" y="0"/>
                </a:lnTo>
                <a:lnTo>
                  <a:pt x="3024697" y="140686"/>
                </a:lnTo>
                <a:cubicBezTo>
                  <a:pt x="3025259" y="312749"/>
                  <a:pt x="3037669" y="484544"/>
                  <a:pt x="3035552" y="655695"/>
                </a:cubicBezTo>
                <a:cubicBezTo>
                  <a:pt x="3034423" y="750938"/>
                  <a:pt x="3013255" y="845927"/>
                  <a:pt x="3017206" y="941424"/>
                </a:cubicBezTo>
                <a:cubicBezTo>
                  <a:pt x="3028778" y="1230836"/>
                  <a:pt x="3024968" y="1520375"/>
                  <a:pt x="3040069" y="1809660"/>
                </a:cubicBezTo>
                <a:cubicBezTo>
                  <a:pt x="3049835" y="1950657"/>
                  <a:pt x="3044683" y="2092164"/>
                  <a:pt x="3024686" y="2232285"/>
                </a:cubicBezTo>
                <a:cubicBezTo>
                  <a:pt x="3008033" y="2337306"/>
                  <a:pt x="3018335" y="2443217"/>
                  <a:pt x="3025391" y="2548746"/>
                </a:cubicBezTo>
                <a:cubicBezTo>
                  <a:pt x="3034000" y="2676499"/>
                  <a:pt x="3038657" y="2804125"/>
                  <a:pt x="3024544" y="2932131"/>
                </a:cubicBezTo>
                <a:cubicBezTo>
                  <a:pt x="3014384" y="3023183"/>
                  <a:pt x="3023839" y="3114743"/>
                  <a:pt x="3029484" y="3206050"/>
                </a:cubicBezTo>
                <a:cubicBezTo>
                  <a:pt x="3036822" y="3301343"/>
                  <a:pt x="3036822" y="3396994"/>
                  <a:pt x="3029484" y="3492287"/>
                </a:cubicBezTo>
                <a:lnTo>
                  <a:pt x="3026528" y="3584038"/>
                </a:lnTo>
                <a:lnTo>
                  <a:pt x="2536033" y="3578457"/>
                </a:lnTo>
                <a:cubicBezTo>
                  <a:pt x="2378057" y="3583558"/>
                  <a:pt x="2220080" y="3585390"/>
                  <a:pt x="2062105" y="3578457"/>
                </a:cubicBezTo>
                <a:cubicBezTo>
                  <a:pt x="1889685" y="3570479"/>
                  <a:pt x="1717648" y="3579504"/>
                  <a:pt x="1545736" y="3591536"/>
                </a:cubicBezTo>
                <a:cubicBezTo>
                  <a:pt x="1379525" y="3603177"/>
                  <a:pt x="1213695" y="3594544"/>
                  <a:pt x="1047737" y="3582381"/>
                </a:cubicBezTo>
                <a:cubicBezTo>
                  <a:pt x="872873" y="3569328"/>
                  <a:pt x="697288" y="3570585"/>
                  <a:pt x="522627" y="3586174"/>
                </a:cubicBezTo>
                <a:cubicBezTo>
                  <a:pt x="408103" y="3596376"/>
                  <a:pt x="293327" y="3581074"/>
                  <a:pt x="179310" y="3582119"/>
                </a:cubicBezTo>
                <a:lnTo>
                  <a:pt x="12768" y="3583434"/>
                </a:lnTo>
                <a:lnTo>
                  <a:pt x="14927" y="3541208"/>
                </a:lnTo>
                <a:cubicBezTo>
                  <a:pt x="24495" y="3440295"/>
                  <a:pt x="35084" y="3338234"/>
                  <a:pt x="15947" y="3236172"/>
                </a:cubicBezTo>
                <a:cubicBezTo>
                  <a:pt x="7719" y="3188816"/>
                  <a:pt x="7719" y="3140388"/>
                  <a:pt x="15947" y="3093031"/>
                </a:cubicBezTo>
                <a:cubicBezTo>
                  <a:pt x="25898" y="3029243"/>
                  <a:pt x="35339" y="2966092"/>
                  <a:pt x="22581" y="2901666"/>
                </a:cubicBezTo>
                <a:cubicBezTo>
                  <a:pt x="16968" y="2873599"/>
                  <a:pt x="12758" y="2845277"/>
                  <a:pt x="9823" y="2816955"/>
                </a:cubicBezTo>
                <a:cubicBezTo>
                  <a:pt x="3980" y="2744645"/>
                  <a:pt x="6072" y="2671926"/>
                  <a:pt x="16074" y="2600075"/>
                </a:cubicBezTo>
                <a:cubicBezTo>
                  <a:pt x="25643" y="2516640"/>
                  <a:pt x="10079" y="2432694"/>
                  <a:pt x="22836" y="2349514"/>
                </a:cubicBezTo>
                <a:cubicBezTo>
                  <a:pt x="31895" y="2282524"/>
                  <a:pt x="32239" y="2214640"/>
                  <a:pt x="23857" y="2147560"/>
                </a:cubicBezTo>
                <a:cubicBezTo>
                  <a:pt x="8778" y="2020749"/>
                  <a:pt x="9721" y="1892547"/>
                  <a:pt x="26663" y="1765978"/>
                </a:cubicBezTo>
                <a:cubicBezTo>
                  <a:pt x="37125" y="1692111"/>
                  <a:pt x="43121" y="1616076"/>
                  <a:pt x="24367" y="1543612"/>
                </a:cubicBezTo>
                <a:cubicBezTo>
                  <a:pt x="-19775" y="1373297"/>
                  <a:pt x="5996" y="1202727"/>
                  <a:pt x="24367" y="1033305"/>
                </a:cubicBezTo>
                <a:cubicBezTo>
                  <a:pt x="35530" y="942318"/>
                  <a:pt x="35786" y="850322"/>
                  <a:pt x="25133" y="759271"/>
                </a:cubicBezTo>
                <a:cubicBezTo>
                  <a:pt x="6226" y="624792"/>
                  <a:pt x="2577" y="488614"/>
                  <a:pt x="14289" y="353321"/>
                </a:cubicBezTo>
                <a:cubicBezTo>
                  <a:pt x="24877" y="242712"/>
                  <a:pt x="35339" y="131848"/>
                  <a:pt x="22581" y="20346"/>
                </a:cubicBezTo>
                <a:close/>
              </a:path>
            </a:pathLst>
          </a:custGeom>
        </p:spPr>
      </p:pic>
      <p:pic>
        <p:nvPicPr>
          <p:cNvPr id="11" name="Imagen 10" descr="Obra de drenaje con acumulación de material">
            <a:extLst>
              <a:ext uri="{FF2B5EF4-FFF2-40B4-BE49-F238E27FC236}">
                <a16:creationId xmlns:a16="http://schemas.microsoft.com/office/drawing/2014/main" id="{48AFC37E-9B44-D022-A324-2BF2C047E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r="3676"/>
          <a:stretch>
            <a:fillRect/>
          </a:stretch>
        </p:blipFill>
        <p:spPr>
          <a:xfrm>
            <a:off x="6248400" y="3814300"/>
            <a:ext cx="2514600" cy="2035700"/>
          </a:xfrm>
          <a:custGeom>
            <a:avLst/>
            <a:gdLst/>
            <a:ahLst/>
            <a:cxnLst/>
            <a:rect l="l" t="t" r="r" b="b"/>
            <a:pathLst>
              <a:path w="3045969" h="3065570">
                <a:moveTo>
                  <a:pt x="2750933" y="0"/>
                </a:moveTo>
                <a:lnTo>
                  <a:pt x="3043770" y="11038"/>
                </a:lnTo>
                <a:lnTo>
                  <a:pt x="3045607" y="37526"/>
                </a:lnTo>
                <a:cubicBezTo>
                  <a:pt x="3047625" y="113720"/>
                  <a:pt x="3040851" y="189914"/>
                  <a:pt x="3034394" y="266109"/>
                </a:cubicBezTo>
                <a:cubicBezTo>
                  <a:pt x="3019012" y="444912"/>
                  <a:pt x="3025927" y="623588"/>
                  <a:pt x="3037217" y="802010"/>
                </a:cubicBezTo>
                <a:cubicBezTo>
                  <a:pt x="3044443" y="924849"/>
                  <a:pt x="3040477" y="1048016"/>
                  <a:pt x="3025363" y="1170283"/>
                </a:cubicBezTo>
                <a:cubicBezTo>
                  <a:pt x="3020000" y="1218920"/>
                  <a:pt x="3020987" y="1267685"/>
                  <a:pt x="3020000" y="1316450"/>
                </a:cubicBezTo>
                <a:cubicBezTo>
                  <a:pt x="3019717" y="1325847"/>
                  <a:pt x="3026069" y="1336767"/>
                  <a:pt x="3014637" y="1344641"/>
                </a:cubicBezTo>
                <a:lnTo>
                  <a:pt x="3014637" y="1357340"/>
                </a:lnTo>
                <a:cubicBezTo>
                  <a:pt x="3027198" y="1364325"/>
                  <a:pt x="3020706" y="1375754"/>
                  <a:pt x="3021693" y="1384898"/>
                </a:cubicBezTo>
                <a:cubicBezTo>
                  <a:pt x="3038360" y="1560005"/>
                  <a:pt x="3040872" y="1735963"/>
                  <a:pt x="3029173" y="1911401"/>
                </a:cubicBezTo>
                <a:cubicBezTo>
                  <a:pt x="3020564" y="2072933"/>
                  <a:pt x="3029455" y="2234211"/>
                  <a:pt x="3039899" y="2395617"/>
                </a:cubicBezTo>
                <a:cubicBezTo>
                  <a:pt x="3052317" y="2587500"/>
                  <a:pt x="3032560" y="2779256"/>
                  <a:pt x="3029596" y="2971138"/>
                </a:cubicBezTo>
                <a:cubicBezTo>
                  <a:pt x="3029314" y="2988346"/>
                  <a:pt x="3030372" y="3005585"/>
                  <a:pt x="3031678" y="3022824"/>
                </a:cubicBezTo>
                <a:lnTo>
                  <a:pt x="3034625" y="3065570"/>
                </a:lnTo>
                <a:lnTo>
                  <a:pt x="24938" y="3065570"/>
                </a:lnTo>
                <a:lnTo>
                  <a:pt x="25911" y="3001918"/>
                </a:lnTo>
                <a:cubicBezTo>
                  <a:pt x="28191" y="2973959"/>
                  <a:pt x="32318" y="2946151"/>
                  <a:pt x="38276" y="2918677"/>
                </a:cubicBezTo>
                <a:cubicBezTo>
                  <a:pt x="68779" y="2777462"/>
                  <a:pt x="65552" y="2631030"/>
                  <a:pt x="28835" y="2491295"/>
                </a:cubicBezTo>
                <a:cubicBezTo>
                  <a:pt x="-4463" y="2359636"/>
                  <a:pt x="-11352" y="2227594"/>
                  <a:pt x="21053" y="2094786"/>
                </a:cubicBezTo>
                <a:cubicBezTo>
                  <a:pt x="51646" y="1971356"/>
                  <a:pt x="50153" y="1842146"/>
                  <a:pt x="16716" y="1719456"/>
                </a:cubicBezTo>
                <a:cubicBezTo>
                  <a:pt x="9316" y="1687689"/>
                  <a:pt x="4787" y="1655323"/>
                  <a:pt x="3192" y="1622752"/>
                </a:cubicBezTo>
                <a:cubicBezTo>
                  <a:pt x="-6887" y="1503851"/>
                  <a:pt x="10081" y="1386608"/>
                  <a:pt x="24242" y="1269110"/>
                </a:cubicBezTo>
                <a:cubicBezTo>
                  <a:pt x="33683" y="1194222"/>
                  <a:pt x="48099" y="1118569"/>
                  <a:pt x="24242" y="1044447"/>
                </a:cubicBezTo>
                <a:cubicBezTo>
                  <a:pt x="7899" y="992791"/>
                  <a:pt x="4264" y="937959"/>
                  <a:pt x="13654" y="884594"/>
                </a:cubicBezTo>
                <a:cubicBezTo>
                  <a:pt x="29486" y="789881"/>
                  <a:pt x="32790" y="693497"/>
                  <a:pt x="23477" y="597929"/>
                </a:cubicBezTo>
                <a:cubicBezTo>
                  <a:pt x="17328" y="534919"/>
                  <a:pt x="18272" y="471411"/>
                  <a:pt x="26284" y="408605"/>
                </a:cubicBezTo>
                <a:cubicBezTo>
                  <a:pt x="36872" y="324149"/>
                  <a:pt x="53330" y="238162"/>
                  <a:pt x="33300" y="153452"/>
                </a:cubicBezTo>
                <a:cubicBezTo>
                  <a:pt x="25327" y="119804"/>
                  <a:pt x="19745" y="86163"/>
                  <a:pt x="16058" y="52511"/>
                </a:cubicBezTo>
                <a:lnTo>
                  <a:pt x="13611" y="10473"/>
                </a:lnTo>
                <a:lnTo>
                  <a:pt x="222689" y="5194"/>
                </a:lnTo>
                <a:cubicBezTo>
                  <a:pt x="477949" y="4054"/>
                  <a:pt x="733156" y="16119"/>
                  <a:pt x="988364" y="17002"/>
                </a:cubicBezTo>
                <a:cubicBezTo>
                  <a:pt x="1097946" y="17394"/>
                  <a:pt x="1207148" y="12424"/>
                  <a:pt x="1316477" y="7977"/>
                </a:cubicBezTo>
                <a:cubicBezTo>
                  <a:pt x="1457478" y="2353"/>
                  <a:pt x="1598225" y="13470"/>
                  <a:pt x="1738973" y="11247"/>
                </a:cubicBezTo>
                <a:cubicBezTo>
                  <a:pt x="1972073" y="7585"/>
                  <a:pt x="2205047" y="18310"/>
                  <a:pt x="2438148" y="11247"/>
                </a:cubicBezTo>
                <a:cubicBezTo>
                  <a:pt x="2542410" y="7977"/>
                  <a:pt x="2646671" y="3007"/>
                  <a:pt x="2750933" y="0"/>
                </a:cubicBezTo>
                <a:close/>
              </a:path>
            </a:pathLst>
          </a:custGeom>
        </p:spPr>
      </p:pic>
      <p:pic>
        <p:nvPicPr>
          <p:cNvPr id="5" name="Imagen 4" descr="Obra de arte en zona alta cercana a la isoterma cero">
            <a:extLst>
              <a:ext uri="{FF2B5EF4-FFF2-40B4-BE49-F238E27FC236}">
                <a16:creationId xmlns:a16="http://schemas.microsoft.com/office/drawing/2014/main" id="{8AAAEA26-BF8D-2F6A-5CF3-2BFC8A30A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r="3676"/>
          <a:stretch>
            <a:fillRect/>
          </a:stretch>
        </p:blipFill>
        <p:spPr>
          <a:xfrm>
            <a:off x="8991600" y="1550000"/>
            <a:ext cx="2514600" cy="2035700"/>
          </a:xfrm>
          <a:custGeom>
            <a:avLst/>
            <a:gdLst/>
            <a:ahLst/>
            <a:cxnLst/>
            <a:rect l="l" t="t" r="r" b="b"/>
            <a:pathLst>
              <a:path w="3928092" h="4143506">
                <a:moveTo>
                  <a:pt x="23605" y="0"/>
                </a:moveTo>
                <a:lnTo>
                  <a:pt x="3928092" y="0"/>
                </a:lnTo>
                <a:lnTo>
                  <a:pt x="3928092" y="4125656"/>
                </a:lnTo>
                <a:lnTo>
                  <a:pt x="3780617" y="4131078"/>
                </a:lnTo>
                <a:cubicBezTo>
                  <a:pt x="3614346" y="4131561"/>
                  <a:pt x="3448073" y="4118803"/>
                  <a:pt x="3281801" y="4125634"/>
                </a:cubicBezTo>
                <a:cubicBezTo>
                  <a:pt x="3062120" y="4134609"/>
                  <a:pt x="2842441" y="4144923"/>
                  <a:pt x="2622887" y="4130456"/>
                </a:cubicBezTo>
                <a:cubicBezTo>
                  <a:pt x="2472401" y="4120545"/>
                  <a:pt x="2321159" y="4107551"/>
                  <a:pt x="2169916" y="4111570"/>
                </a:cubicBezTo>
                <a:cubicBezTo>
                  <a:pt x="2014640" y="4115856"/>
                  <a:pt x="1859994" y="4129920"/>
                  <a:pt x="1705097" y="4140234"/>
                </a:cubicBezTo>
                <a:cubicBezTo>
                  <a:pt x="1591463" y="4147694"/>
                  <a:pt x="1477389" y="4142391"/>
                  <a:pt x="1364801" y="4124429"/>
                </a:cubicBezTo>
                <a:cubicBezTo>
                  <a:pt x="1284516" y="4111703"/>
                  <a:pt x="1203727" y="4117195"/>
                  <a:pt x="1123316" y="4121750"/>
                </a:cubicBezTo>
                <a:cubicBezTo>
                  <a:pt x="978124" y="4130323"/>
                  <a:pt x="833434" y="4143717"/>
                  <a:pt x="688243" y="4130323"/>
                </a:cubicBezTo>
                <a:cubicBezTo>
                  <a:pt x="558551" y="4118266"/>
                  <a:pt x="427601" y="4108489"/>
                  <a:pt x="298918" y="4118266"/>
                </a:cubicBezTo>
                <a:cubicBezTo>
                  <a:pt x="234577" y="4123155"/>
                  <a:pt x="170204" y="4128045"/>
                  <a:pt x="105785" y="4130037"/>
                </a:cubicBezTo>
                <a:lnTo>
                  <a:pt x="15503" y="4130462"/>
                </a:lnTo>
                <a:lnTo>
                  <a:pt x="14458" y="4122289"/>
                </a:lnTo>
                <a:cubicBezTo>
                  <a:pt x="3338" y="4042653"/>
                  <a:pt x="-1375" y="3962394"/>
                  <a:pt x="346" y="3882149"/>
                </a:cubicBezTo>
                <a:cubicBezTo>
                  <a:pt x="205" y="3686075"/>
                  <a:pt x="9942" y="3490383"/>
                  <a:pt x="27583" y="3294816"/>
                </a:cubicBezTo>
                <a:cubicBezTo>
                  <a:pt x="31859" y="3222826"/>
                  <a:pt x="29926" y="3150656"/>
                  <a:pt x="21797" y="3078932"/>
                </a:cubicBezTo>
                <a:cubicBezTo>
                  <a:pt x="13668" y="2997950"/>
                  <a:pt x="16505" y="2916372"/>
                  <a:pt x="30264" y="2835999"/>
                </a:cubicBezTo>
                <a:cubicBezTo>
                  <a:pt x="47622" y="2740756"/>
                  <a:pt x="39860" y="2645513"/>
                  <a:pt x="33510" y="2550270"/>
                </a:cubicBezTo>
                <a:cubicBezTo>
                  <a:pt x="16152" y="2288796"/>
                  <a:pt x="-5017" y="2027322"/>
                  <a:pt x="9096" y="1764959"/>
                </a:cubicBezTo>
                <a:cubicBezTo>
                  <a:pt x="12060" y="1708956"/>
                  <a:pt x="25042" y="1654350"/>
                  <a:pt x="30406" y="1598729"/>
                </a:cubicBezTo>
                <a:cubicBezTo>
                  <a:pt x="46071" y="1437069"/>
                  <a:pt x="27723" y="1276045"/>
                  <a:pt x="20244" y="1114767"/>
                </a:cubicBezTo>
                <a:cubicBezTo>
                  <a:pt x="9491" y="936281"/>
                  <a:pt x="11664" y="757351"/>
                  <a:pt x="26736" y="579120"/>
                </a:cubicBezTo>
                <a:cubicBezTo>
                  <a:pt x="36191" y="482353"/>
                  <a:pt x="39402" y="385459"/>
                  <a:pt x="38237" y="288533"/>
                </a:cubicBezTo>
                <a:close/>
              </a:path>
            </a:pathLst>
          </a:custGeom>
        </p:spPr>
      </p:pic>
      <p:pic>
        <p:nvPicPr>
          <p:cNvPr id="9" name="Imagen 8" descr="Obra de arte en zona baja en mejor condición">
            <a:extLst>
              <a:ext uri="{FF2B5EF4-FFF2-40B4-BE49-F238E27FC236}">
                <a16:creationId xmlns:a16="http://schemas.microsoft.com/office/drawing/2014/main" id="{E4834516-3E20-C717-E3F9-1980BB395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r="3676"/>
          <a:stretch>
            <a:fillRect/>
          </a:stretch>
        </p:blipFill>
        <p:spPr>
          <a:xfrm>
            <a:off x="8991600" y="3814300"/>
            <a:ext cx="2514600" cy="2035700"/>
          </a:xfrm>
          <a:custGeom>
            <a:avLst/>
            <a:gdLst/>
            <a:ahLst/>
            <a:cxnLst/>
            <a:rect l="l" t="t" r="r" b="b"/>
            <a:pathLst>
              <a:path w="3910971" h="2529660">
                <a:moveTo>
                  <a:pt x="842684" y="662"/>
                </a:moveTo>
                <a:cubicBezTo>
                  <a:pt x="941895" y="-744"/>
                  <a:pt x="1041116" y="93"/>
                  <a:pt x="1140350" y="3173"/>
                </a:cubicBezTo>
                <a:cubicBezTo>
                  <a:pt x="1210804" y="5316"/>
                  <a:pt x="1279746" y="24605"/>
                  <a:pt x="1350451" y="29025"/>
                </a:cubicBezTo>
                <a:cubicBezTo>
                  <a:pt x="1535093" y="40276"/>
                  <a:pt x="1719483" y="30901"/>
                  <a:pt x="1903495" y="18310"/>
                </a:cubicBezTo>
                <a:cubicBezTo>
                  <a:pt x="2151898" y="628"/>
                  <a:pt x="2401172" y="2101"/>
                  <a:pt x="2649374" y="22730"/>
                </a:cubicBezTo>
                <a:cubicBezTo>
                  <a:pt x="2869445" y="43947"/>
                  <a:pt x="3091027" y="39942"/>
                  <a:pt x="3310304" y="10808"/>
                </a:cubicBezTo>
                <a:cubicBezTo>
                  <a:pt x="3434575" y="-7007"/>
                  <a:pt x="3559980" y="9067"/>
                  <a:pt x="3684881" y="10808"/>
                </a:cubicBezTo>
                <a:cubicBezTo>
                  <a:pt x="3752435" y="11746"/>
                  <a:pt x="3819992" y="12684"/>
                  <a:pt x="3887420" y="15630"/>
                </a:cubicBezTo>
                <a:lnTo>
                  <a:pt x="3910971" y="11103"/>
                </a:lnTo>
                <a:lnTo>
                  <a:pt x="3910971" y="2529660"/>
                </a:lnTo>
                <a:lnTo>
                  <a:pt x="6242" y="2529660"/>
                </a:lnTo>
                <a:lnTo>
                  <a:pt x="25280" y="2158134"/>
                </a:lnTo>
                <a:cubicBezTo>
                  <a:pt x="28243" y="1914439"/>
                  <a:pt x="36288" y="1670236"/>
                  <a:pt x="11167" y="1427303"/>
                </a:cubicBezTo>
                <a:cubicBezTo>
                  <a:pt x="-5908" y="1262723"/>
                  <a:pt x="865" y="1098905"/>
                  <a:pt x="3970" y="934453"/>
                </a:cubicBezTo>
                <a:cubicBezTo>
                  <a:pt x="7498" y="749680"/>
                  <a:pt x="5805" y="564783"/>
                  <a:pt x="5805" y="380010"/>
                </a:cubicBezTo>
                <a:cubicBezTo>
                  <a:pt x="5522" y="299625"/>
                  <a:pt x="10321" y="219748"/>
                  <a:pt x="18506" y="139744"/>
                </a:cubicBezTo>
                <a:lnTo>
                  <a:pt x="19072" y="23791"/>
                </a:lnTo>
                <a:lnTo>
                  <a:pt x="67093" y="27133"/>
                </a:lnTo>
                <a:cubicBezTo>
                  <a:pt x="226530" y="32207"/>
                  <a:pt x="385807" y="21156"/>
                  <a:pt x="545085" y="11612"/>
                </a:cubicBezTo>
                <a:cubicBezTo>
                  <a:pt x="644275" y="5719"/>
                  <a:pt x="743474" y="2069"/>
                  <a:pt x="842684" y="662"/>
                </a:cubicBezTo>
                <a:close/>
              </a:path>
            </a:pathLst>
          </a:custGeom>
        </p:spPr>
      </p:pic>
      <p:sp>
        <p:nvSpPr>
          <p:cNvPr id="899" name="Fondo logo"/>
          <p:cNvSpPr/>
          <p:nvPr/>
        </p:nvSpPr>
        <p:spPr>
          <a:xfrm>
            <a:off x="11018560" y="6090560"/>
            <a:ext cx="1173440" cy="767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pic>
        <p:nvPicPr>
          <p:cNvPr id="900" name="Logo JRI" descr="Logo JRI Ingenierí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0000" y="6182000"/>
            <a:ext cx="990600" cy="5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224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1416</Words>
  <Application>Microsoft Office PowerPoint</Application>
  <PresentationFormat>Panorámica</PresentationFormat>
  <Paragraphs>141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Symbol</vt:lpstr>
      <vt:lpstr>Tema de Office</vt:lpstr>
      <vt:lpstr>Consideraciones del Cambio Climático en permisos DGA para proyectos mineros</vt:lpstr>
      <vt:lpstr>Algunas definiciones…</vt:lpstr>
      <vt:lpstr>Efectos del cambio climático </vt:lpstr>
      <vt:lpstr>Impactos del cambio climático en cauces</vt:lpstr>
      <vt:lpstr>Presentación de PowerPoint</vt:lpstr>
      <vt:lpstr>¿Cómo nos afecta hoy?</vt:lpstr>
      <vt:lpstr>Como ha afectado el CC a la minería</vt:lpstr>
      <vt:lpstr>¿Y que tan expuesta se encuentra la industria?</vt:lpstr>
      <vt:lpstr>Algunas obras de arte…</vt:lpstr>
      <vt:lpstr>¿Y el riesgo hidráulico?</vt:lpstr>
      <vt:lpstr>¿Que nos pide la Autoridad?</vt:lpstr>
      <vt:lpstr>¿Que nos pide la Autoridad?</vt:lpstr>
      <vt:lpstr>¿Que nos pide la Autoridad?</vt:lpstr>
      <vt:lpstr>¿Que nos pide la Autoridad?</vt:lpstr>
      <vt:lpstr>Algunos ejemplos…</vt:lpstr>
      <vt:lpstr>Algunos ejemplos…</vt:lpstr>
      <vt:lpstr>Algunos ejemplos…</vt:lpstr>
      <vt:lpstr>Reflexiones finales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Sebastián Rayo Villanueva</dc:creator>
  <cp:lastModifiedBy>Sebastián Rayo V.</cp:lastModifiedBy>
  <cp:revision>20</cp:revision>
  <dcterms:created xsi:type="dcterms:W3CDTF">2026-08-02T21:58:32Z</dcterms:created>
  <dcterms:modified xsi:type="dcterms:W3CDTF">2026-08-04T19:36:41Z</dcterms:modified>
</cp:coreProperties>
</file>