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11"/>
  </p:notesMasterIdLst>
  <p:sldIdLst>
    <p:sldId id="932" r:id="rId2"/>
    <p:sldId id="1014" r:id="rId3"/>
    <p:sldId id="1023" r:id="rId4"/>
    <p:sldId id="1017" r:id="rId5"/>
    <p:sldId id="1019" r:id="rId6"/>
    <p:sldId id="1020" r:id="rId7"/>
    <p:sldId id="1022" r:id="rId8"/>
    <p:sldId id="1021" r:id="rId9"/>
    <p:sldId id="321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7E5166A-90C7-4C7D-9919-27EA72A40E58}">
          <p14:sldIdLst>
            <p14:sldId id="932"/>
            <p14:sldId id="1014"/>
            <p14:sldId id="1023"/>
          </p14:sldIdLst>
        </p14:section>
        <p14:section name="Sección sin título" id="{3CD7D7F8-7C0C-42F5-A771-F01C4A206A7F}">
          <p14:sldIdLst>
            <p14:sldId id="1017"/>
            <p14:sldId id="1019"/>
            <p14:sldId id="1020"/>
            <p14:sldId id="1022"/>
            <p14:sldId id="1021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DF8BCD-7679-805F-098D-15FDB453F1C1}" name="Paula Reyes" initials="PR" userId="Paula Reye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3D9CA"/>
    <a:srgbClr val="003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488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208" y="5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oto Sans" panose="020B0502040504020204" pitchFamily="34" charset="0"/>
              </a:defRPr>
            </a:lvl1pPr>
          </a:lstStyle>
          <a:p>
            <a:endParaRPr lang="es-C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oto Sans" panose="020B0502040504020204" pitchFamily="34" charset="0"/>
              </a:defRPr>
            </a:lvl1pPr>
          </a:lstStyle>
          <a:p>
            <a:fld id="{AD4503AC-C023-0B47-82A6-2371F28DC790}" type="datetimeFigureOut">
              <a:rPr lang="es-CL" smtClean="0"/>
              <a:pPr/>
              <a:t>03-08-26</a:t>
            </a:fld>
            <a:endParaRPr lang="es-C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oto Sans" panose="020B0502040504020204" pitchFamily="34" charset="0"/>
              </a:defRPr>
            </a:lvl1pPr>
          </a:lstStyle>
          <a:p>
            <a:endParaRPr lang="es-C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oto Sans" panose="020B0502040504020204" pitchFamily="34" charset="0"/>
              </a:defRPr>
            </a:lvl1pPr>
          </a:lstStyle>
          <a:p>
            <a:fld id="{8CF29E82-DECC-C14A-BB64-756B350E9AF6}" type="slidenum">
              <a:rPr lang="es-CL" smtClean="0"/>
              <a:pPr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936877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9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Presentac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8746F24-21C1-01EE-F983-EC7C71D702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3636" y="789366"/>
            <a:ext cx="3216729" cy="356476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FCE04D7C-876D-F163-2217-D31AD96F0EC7}"/>
              </a:ext>
            </a:extLst>
          </p:cNvPr>
          <p:cNvGrpSpPr/>
          <p:nvPr userDrawn="1"/>
        </p:nvGrpSpPr>
        <p:grpSpPr>
          <a:xfrm>
            <a:off x="2647049" y="4200325"/>
            <a:ext cx="3849902" cy="642333"/>
            <a:chOff x="2715659" y="4258248"/>
            <a:chExt cx="3849902" cy="642333"/>
          </a:xfrm>
        </p:grpSpPr>
        <p:pic>
          <p:nvPicPr>
            <p:cNvPr id="9" name="Imagen 7">
              <a:extLst>
                <a:ext uri="{FF2B5EF4-FFF2-40B4-BE49-F238E27FC236}">
                  <a16:creationId xmlns:a16="http://schemas.microsoft.com/office/drawing/2014/main" id="{EC752038-6ABA-AC15-AC2D-41F9BB06A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228" y="4258248"/>
              <a:ext cx="642333" cy="642333"/>
            </a:xfrm>
            <a:prstGeom prst="rect">
              <a:avLst/>
            </a:prstGeom>
          </p:spPr>
        </p:pic>
        <p:grpSp>
          <p:nvGrpSpPr>
            <p:cNvPr id="10" name="Group 2">
              <a:extLst>
                <a:ext uri="{FF2B5EF4-FFF2-40B4-BE49-F238E27FC236}">
                  <a16:creationId xmlns:a16="http://schemas.microsoft.com/office/drawing/2014/main" id="{E7D3F346-AD19-9027-D0D7-46339777505C}"/>
                </a:ext>
              </a:extLst>
            </p:cNvPr>
            <p:cNvGrpSpPr/>
            <p:nvPr/>
          </p:nvGrpSpPr>
          <p:grpSpPr>
            <a:xfrm>
              <a:off x="2715659" y="4349115"/>
              <a:ext cx="3052552" cy="460597"/>
              <a:chOff x="591622" y="3406947"/>
              <a:chExt cx="22849258" cy="3447705"/>
            </a:xfrm>
          </p:grpSpPr>
          <p:pic>
            <p:nvPicPr>
              <p:cNvPr id="11" name="Image">
                <a:extLst>
                  <a:ext uri="{FF2B5EF4-FFF2-40B4-BE49-F238E27FC236}">
                    <a16:creationId xmlns:a16="http://schemas.microsoft.com/office/drawing/2014/main" id="{99B4D4C0-6F31-BCC5-E279-134BE67C2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0297256" y="3406947"/>
                <a:ext cx="3447705" cy="344770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12" name="Image">
                <a:extLst>
                  <a:ext uri="{FF2B5EF4-FFF2-40B4-BE49-F238E27FC236}">
                    <a16:creationId xmlns:a16="http://schemas.microsoft.com/office/drawing/2014/main" id="{6391415B-FBBA-4D57-3364-E50D49CAA5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91622" y="3406947"/>
                <a:ext cx="3447705" cy="344770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13" name="Image">
                <a:extLst>
                  <a:ext uri="{FF2B5EF4-FFF2-40B4-BE49-F238E27FC236}">
                    <a16:creationId xmlns:a16="http://schemas.microsoft.com/office/drawing/2014/main" id="{DCDCBFCB-A34A-6A13-5562-A70CFB462C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444439" y="3406947"/>
                <a:ext cx="3447705" cy="344770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85030E3C-5FA5-CDEE-F375-1B10F0188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506058" y="3647508"/>
                <a:ext cx="2966581" cy="2966581"/>
              </a:xfrm>
              <a:prstGeom prst="rect">
                <a:avLst/>
              </a:prstGeom>
            </p:spPr>
          </p:pic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CACBD197-0D91-4F8F-8BA6-FE4093B05F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474298" y="3647579"/>
                <a:ext cx="2966582" cy="2966582"/>
              </a:xfrm>
              <a:prstGeom prst="rect">
                <a:avLst/>
              </a:prstGeom>
            </p:spPr>
          </p:pic>
        </p:grp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15A46750-768F-5A10-7CE3-309BEA2FC89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22" y="1"/>
            <a:ext cx="765455" cy="130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64937EE-183D-7C7E-AA8D-F4E029806B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izq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64937EE-183D-7C7E-AA8D-F4E029806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72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der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3435D3-B514-A19A-03CC-372808191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59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der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3435D3-B514-A19A-03CC-372808191B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09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der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F31C422-0127-4621-F159-06CB590878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38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der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F31C422-0127-4621-F159-06CB590878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82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2 inf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991294F-A948-46FB-1E84-FF5CA66ABA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17307" y="2755732"/>
            <a:ext cx="227046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08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inf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EDEDC0C-1074-E658-E452-98E84E76A9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17307" y="2755731"/>
            <a:ext cx="2270461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81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inf izq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EDEDC0C-1074-E658-E452-98E84E76A9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 rot="5400000">
            <a:off x="117307" y="2755731"/>
            <a:ext cx="2270461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3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1_Dos objetos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1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Reun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>
            <a:extLst>
              <a:ext uri="{FF2B5EF4-FFF2-40B4-BE49-F238E27FC236}">
                <a16:creationId xmlns:a16="http://schemas.microsoft.com/office/drawing/2014/main" id="{61A442C1-7975-3FC5-E3A3-05D58B3540BD}"/>
              </a:ext>
            </a:extLst>
          </p:cNvPr>
          <p:cNvGrpSpPr/>
          <p:nvPr userDrawn="1"/>
        </p:nvGrpSpPr>
        <p:grpSpPr>
          <a:xfrm>
            <a:off x="897273" y="2940323"/>
            <a:ext cx="3052552" cy="460597"/>
            <a:chOff x="591622" y="3406947"/>
            <a:chExt cx="22849258" cy="3447705"/>
          </a:xfrm>
        </p:grpSpPr>
        <p:pic>
          <p:nvPicPr>
            <p:cNvPr id="3" name="Image">
              <a:extLst>
                <a:ext uri="{FF2B5EF4-FFF2-40B4-BE49-F238E27FC236}">
                  <a16:creationId xmlns:a16="http://schemas.microsoft.com/office/drawing/2014/main" id="{CA6B19E3-0639-5F3C-5213-AB644CDF9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97256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4" name="Image">
              <a:extLst>
                <a:ext uri="{FF2B5EF4-FFF2-40B4-BE49-F238E27FC236}">
                  <a16:creationId xmlns:a16="http://schemas.microsoft.com/office/drawing/2014/main" id="{0BB00676-54BE-E410-5B1A-B9FA9751C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622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5" name="Image">
              <a:extLst>
                <a:ext uri="{FF2B5EF4-FFF2-40B4-BE49-F238E27FC236}">
                  <a16:creationId xmlns:a16="http://schemas.microsoft.com/office/drawing/2014/main" id="{1C25F564-F4BF-082E-5411-E07DB22E7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44439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magen 15">
              <a:extLst>
                <a:ext uri="{FF2B5EF4-FFF2-40B4-BE49-F238E27FC236}">
                  <a16:creationId xmlns:a16="http://schemas.microsoft.com/office/drawing/2014/main" id="{B497185B-8E5F-63E0-A73F-61D64BC04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06058" y="3647508"/>
              <a:ext cx="2966581" cy="2966581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F87DD04C-573B-5D5A-E75F-192FCCAE9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474298" y="3647579"/>
              <a:ext cx="2966582" cy="2966582"/>
            </a:xfrm>
            <a:prstGeom prst="rect">
              <a:avLst/>
            </a:prstGeom>
          </p:spPr>
        </p:pic>
      </p:grpSp>
      <p:pic>
        <p:nvPicPr>
          <p:cNvPr id="18" name="Imagen 7">
            <a:extLst>
              <a:ext uri="{FF2B5EF4-FFF2-40B4-BE49-F238E27FC236}">
                <a16:creationId xmlns:a16="http://schemas.microsoft.com/office/drawing/2014/main" id="{A6CD1942-F4FA-D7ED-14F5-FEA873F74A5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035" y="4276436"/>
            <a:ext cx="642333" cy="64233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44D16C0-DD18-FEAB-3BAC-D36C2F03D2A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872314" y="789366"/>
            <a:ext cx="3216729" cy="356476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D14AE32-2636-4EA7-C5BD-BF3798445DC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22" y="1"/>
            <a:ext cx="765455" cy="130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68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 Reun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12F5865-1E4F-1602-3708-D203A1B241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4537" y="580477"/>
            <a:ext cx="3344790" cy="3706686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984652F5-A388-2A81-3233-F8B8012487E7}"/>
              </a:ext>
            </a:extLst>
          </p:cNvPr>
          <p:cNvGrpSpPr/>
          <p:nvPr userDrawn="1"/>
        </p:nvGrpSpPr>
        <p:grpSpPr>
          <a:xfrm>
            <a:off x="4572001" y="4086026"/>
            <a:ext cx="3849902" cy="642333"/>
            <a:chOff x="2715659" y="4258248"/>
            <a:chExt cx="3849902" cy="642333"/>
          </a:xfrm>
        </p:grpSpPr>
        <p:pic>
          <p:nvPicPr>
            <p:cNvPr id="9" name="Imagen 7">
              <a:extLst>
                <a:ext uri="{FF2B5EF4-FFF2-40B4-BE49-F238E27FC236}">
                  <a16:creationId xmlns:a16="http://schemas.microsoft.com/office/drawing/2014/main" id="{DFC343EB-14DA-F612-43A0-369C2593B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228" y="4258248"/>
              <a:ext cx="642333" cy="642333"/>
            </a:xfrm>
            <a:prstGeom prst="rect">
              <a:avLst/>
            </a:prstGeom>
          </p:spPr>
        </p:pic>
        <p:grpSp>
          <p:nvGrpSpPr>
            <p:cNvPr id="10" name="Group 2">
              <a:extLst>
                <a:ext uri="{FF2B5EF4-FFF2-40B4-BE49-F238E27FC236}">
                  <a16:creationId xmlns:a16="http://schemas.microsoft.com/office/drawing/2014/main" id="{F52B6499-4676-0C1A-BE9B-1B6294EAE1CA}"/>
                </a:ext>
              </a:extLst>
            </p:cNvPr>
            <p:cNvGrpSpPr/>
            <p:nvPr/>
          </p:nvGrpSpPr>
          <p:grpSpPr>
            <a:xfrm>
              <a:off x="2715659" y="4349115"/>
              <a:ext cx="3052552" cy="460597"/>
              <a:chOff x="591622" y="3406947"/>
              <a:chExt cx="22849258" cy="3447705"/>
            </a:xfrm>
          </p:grpSpPr>
          <p:pic>
            <p:nvPicPr>
              <p:cNvPr id="11" name="Image">
                <a:extLst>
                  <a:ext uri="{FF2B5EF4-FFF2-40B4-BE49-F238E27FC236}">
                    <a16:creationId xmlns:a16="http://schemas.microsoft.com/office/drawing/2014/main" id="{18D26844-F8A5-1582-00C6-ABAF2BB5E3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0297256" y="3406947"/>
                <a:ext cx="3447705" cy="344770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12" name="Image">
                <a:extLst>
                  <a:ext uri="{FF2B5EF4-FFF2-40B4-BE49-F238E27FC236}">
                    <a16:creationId xmlns:a16="http://schemas.microsoft.com/office/drawing/2014/main" id="{B002FBDC-1C49-C4C5-F46C-3C637C3DE1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91622" y="3406947"/>
                <a:ext cx="3447705" cy="344770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13" name="Image">
                <a:extLst>
                  <a:ext uri="{FF2B5EF4-FFF2-40B4-BE49-F238E27FC236}">
                    <a16:creationId xmlns:a16="http://schemas.microsoft.com/office/drawing/2014/main" id="{F8C20E65-B258-3464-69EF-EAA022B941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444439" y="3406947"/>
                <a:ext cx="3447705" cy="344770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EA0D1A5-B055-C75A-FEA8-5AA93AE5B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506058" y="3647508"/>
                <a:ext cx="2966581" cy="2966581"/>
              </a:xfrm>
              <a:prstGeom prst="rect">
                <a:avLst/>
              </a:prstGeom>
            </p:spPr>
          </p:pic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BCFA9A3D-9BE7-09F7-95E5-EFEECCF64D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474298" y="3647579"/>
                <a:ext cx="2966582" cy="2966582"/>
              </a:xfrm>
              <a:prstGeom prst="rect">
                <a:avLst/>
              </a:prstGeom>
            </p:spPr>
          </p:pic>
        </p:grpSp>
      </p:grpSp>
      <p:sp>
        <p:nvSpPr>
          <p:cNvPr id="20" name="CuadroTexto 5">
            <a:extLst>
              <a:ext uri="{FF2B5EF4-FFF2-40B4-BE49-F238E27FC236}">
                <a16:creationId xmlns:a16="http://schemas.microsoft.com/office/drawing/2014/main" id="{3CBFD0DB-79ED-4926-616D-DA992F3811E7}"/>
              </a:ext>
            </a:extLst>
          </p:cNvPr>
          <p:cNvSpPr txBox="1"/>
          <p:nvPr userDrawn="1"/>
        </p:nvSpPr>
        <p:spPr>
          <a:xfrm>
            <a:off x="4572001" y="2041276"/>
            <a:ext cx="3849902" cy="830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/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400" i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Desarrollamos soluciones innovadoras</a:t>
            </a:r>
          </a:p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400" i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los desafíos ambientales de la Minería</a:t>
            </a:r>
          </a:p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400" i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del Futuro.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4D18A3E7-7856-8A64-10CF-C1F46150180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667240" y="2872272"/>
            <a:ext cx="1566743" cy="17803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37F1CB6-8DEC-0236-948B-90DE7C00D8C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22" y="1"/>
            <a:ext cx="765455" cy="130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67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a Reun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>
            <a:extLst>
              <a:ext uri="{FF2B5EF4-FFF2-40B4-BE49-F238E27FC236}">
                <a16:creationId xmlns:a16="http://schemas.microsoft.com/office/drawing/2014/main" id="{61A442C1-7975-3FC5-E3A3-05D58B3540BD}"/>
              </a:ext>
            </a:extLst>
          </p:cNvPr>
          <p:cNvGrpSpPr/>
          <p:nvPr userDrawn="1"/>
        </p:nvGrpSpPr>
        <p:grpSpPr>
          <a:xfrm>
            <a:off x="897273" y="3628012"/>
            <a:ext cx="3052552" cy="460597"/>
            <a:chOff x="591622" y="3406947"/>
            <a:chExt cx="22849258" cy="3447705"/>
          </a:xfrm>
        </p:grpSpPr>
        <p:pic>
          <p:nvPicPr>
            <p:cNvPr id="3" name="Image">
              <a:extLst>
                <a:ext uri="{FF2B5EF4-FFF2-40B4-BE49-F238E27FC236}">
                  <a16:creationId xmlns:a16="http://schemas.microsoft.com/office/drawing/2014/main" id="{CA6B19E3-0639-5F3C-5213-AB644CDF9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97256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4" name="Image">
              <a:extLst>
                <a:ext uri="{FF2B5EF4-FFF2-40B4-BE49-F238E27FC236}">
                  <a16:creationId xmlns:a16="http://schemas.microsoft.com/office/drawing/2014/main" id="{0BB00676-54BE-E410-5B1A-B9FA9751C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622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5" name="Image">
              <a:extLst>
                <a:ext uri="{FF2B5EF4-FFF2-40B4-BE49-F238E27FC236}">
                  <a16:creationId xmlns:a16="http://schemas.microsoft.com/office/drawing/2014/main" id="{1C25F564-F4BF-082E-5411-E07DB22E7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44439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magen 15">
              <a:extLst>
                <a:ext uri="{FF2B5EF4-FFF2-40B4-BE49-F238E27FC236}">
                  <a16:creationId xmlns:a16="http://schemas.microsoft.com/office/drawing/2014/main" id="{B497185B-8E5F-63E0-A73F-61D64BC04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06058" y="3647508"/>
              <a:ext cx="2966581" cy="2966581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F87DD04C-573B-5D5A-E75F-192FCCAE9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474298" y="3647579"/>
              <a:ext cx="2966582" cy="2966582"/>
            </a:xfrm>
            <a:prstGeom prst="rect">
              <a:avLst/>
            </a:prstGeom>
          </p:spPr>
        </p:pic>
      </p:grpSp>
      <p:pic>
        <p:nvPicPr>
          <p:cNvPr id="18" name="Imagen 7">
            <a:extLst>
              <a:ext uri="{FF2B5EF4-FFF2-40B4-BE49-F238E27FC236}">
                <a16:creationId xmlns:a16="http://schemas.microsoft.com/office/drawing/2014/main" id="{A6CD1942-F4FA-D7ED-14F5-FEA873F74A5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035" y="4276436"/>
            <a:ext cx="642333" cy="64233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44D16C0-DD18-FEAB-3BAC-D36C2F03D2A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872314" y="789366"/>
            <a:ext cx="3216729" cy="3564768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78BD1005-992D-859D-79E4-EF49A70478DD}"/>
              </a:ext>
            </a:extLst>
          </p:cNvPr>
          <p:cNvSpPr/>
          <p:nvPr userDrawn="1"/>
        </p:nvSpPr>
        <p:spPr>
          <a:xfrm>
            <a:off x="897273" y="521071"/>
            <a:ext cx="1421084" cy="14210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200" dirty="0">
              <a:solidFill>
                <a:schemeClr val="tx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A40A137-02A1-16BF-2E88-CD59121B42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22" y="1"/>
            <a:ext cx="765455" cy="130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0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preserve="1" userDrawn="1">
  <p:cSld name="rajo inf izq 30%">
    <p:bg>
      <p:bgPr>
        <a:solidFill>
          <a:srgbClr val="E3D9C9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C6F473B-EA08-23AD-73CC-2F21433B8C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447659C-EEAB-E552-FB3E-AE423881A6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3201018"/>
            <a:ext cx="4191000" cy="194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1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jo inf der 30%">
    <p:bg>
      <p:bgPr>
        <a:solidFill>
          <a:srgbClr val="E3D9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6692185-D805-A8D3-EF84-53FA4EF01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061116" y="3200400"/>
            <a:ext cx="3082884" cy="19431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63CB6F-7757-9A82-ABC3-92E1452028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1992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jo naranja inf der 100%">
    <p:bg>
      <p:bgPr>
        <a:solidFill>
          <a:srgbClr val="E3D9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12FB96A-56E4-8DB3-8B74-5610ACE131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15" y="3200400"/>
            <a:ext cx="3082885" cy="19431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63CB6F-7757-9A82-ABC3-92E1452028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1942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jo naranja inf der 30%">
    <p:bg>
      <p:bgPr>
        <a:solidFill>
          <a:srgbClr val="E3D9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12FB96A-56E4-8DB3-8B74-5610ACE131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061115" y="3200400"/>
            <a:ext cx="3082885" cy="19431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63CB6F-7757-9A82-ABC3-92E1452028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2186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D6BC75-76E6-05A8-B30D-D4F004A113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95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izq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D6BC75-76E6-05A8-B30D-D4F004A113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6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05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3" r:id="rId2"/>
    <p:sldLayoutId id="2147483700" r:id="rId3"/>
    <p:sldLayoutId id="2147483697" r:id="rId4"/>
    <p:sldLayoutId id="2147483684" r:id="rId5"/>
    <p:sldLayoutId id="2147483689" r:id="rId6"/>
    <p:sldLayoutId id="2147483693" r:id="rId7"/>
    <p:sldLayoutId id="2147483661" r:id="rId8"/>
    <p:sldLayoutId id="2147483685" r:id="rId9"/>
    <p:sldLayoutId id="2147483690" r:id="rId10"/>
    <p:sldLayoutId id="2147483694" r:id="rId11"/>
    <p:sldLayoutId id="2147483662" r:id="rId12"/>
    <p:sldLayoutId id="2147483686" r:id="rId13"/>
    <p:sldLayoutId id="2147483691" r:id="rId14"/>
    <p:sldLayoutId id="2147483695" r:id="rId15"/>
    <p:sldLayoutId id="2147483687" r:id="rId16"/>
    <p:sldLayoutId id="2147483692" r:id="rId17"/>
    <p:sldLayoutId id="2147483696" r:id="rId18"/>
    <p:sldLayoutId id="2147483699" r:id="rId19"/>
    <p:sldLayoutId id="2147483698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86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5">
            <a:extLst>
              <a:ext uri="{FF2B5EF4-FFF2-40B4-BE49-F238E27FC236}">
                <a16:creationId xmlns:a16="http://schemas.microsoft.com/office/drawing/2014/main" id="{7B489CE0-D19D-6936-FBD5-BF724FB5BE39}"/>
              </a:ext>
            </a:extLst>
          </p:cNvPr>
          <p:cNvSpPr txBox="1"/>
          <p:nvPr/>
        </p:nvSpPr>
        <p:spPr>
          <a:xfrm>
            <a:off x="1021380" y="4052664"/>
            <a:ext cx="2830315" cy="38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3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II Workshop PERPROMIN 2026</a:t>
            </a:r>
          </a:p>
        </p:txBody>
      </p:sp>
      <p:sp>
        <p:nvSpPr>
          <p:cNvPr id="3" name="CuadroTexto 5">
            <a:extLst>
              <a:ext uri="{FF2B5EF4-FFF2-40B4-BE49-F238E27FC236}">
                <a16:creationId xmlns:a16="http://schemas.microsoft.com/office/drawing/2014/main" id="{388BC2B7-9E13-EF6D-2C29-ED29F669C23B}"/>
              </a:ext>
            </a:extLst>
          </p:cNvPr>
          <p:cNvSpPr txBox="1"/>
          <p:nvPr/>
        </p:nvSpPr>
        <p:spPr>
          <a:xfrm>
            <a:off x="206371" y="1209179"/>
            <a:ext cx="4660109" cy="800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/>
          <a:p>
            <a:pPr algn="ctr"/>
            <a:r>
              <a:rPr lang="es-CL" sz="2000" b="1" dirty="0">
                <a:solidFill>
                  <a:srgbClr val="FFFFFF"/>
                </a:solidFill>
              </a:rPr>
              <a:t>Gestionar  la incertidumbre desde el diseño del proyecto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2B8A1D-973D-F2F2-429A-3C4877976636}"/>
              </a:ext>
            </a:extLst>
          </p:cNvPr>
          <p:cNvSpPr txBox="1"/>
          <p:nvPr/>
        </p:nvSpPr>
        <p:spPr>
          <a:xfrm>
            <a:off x="206371" y="495444"/>
            <a:ext cx="5409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b="1" dirty="0">
                <a:solidFill>
                  <a:srgbClr val="FFFFFF"/>
                </a:solidFill>
              </a:rPr>
              <a:t>Recursos Hídricos y Permisos Proyectos Mineros</a:t>
            </a:r>
          </a:p>
        </p:txBody>
      </p:sp>
    </p:spTree>
    <p:extLst>
      <p:ext uri="{BB962C8B-B14F-4D97-AF65-F5344CB8AC3E}">
        <p14:creationId xmlns:p14="http://schemas.microsoft.com/office/powerpoint/2010/main" val="79545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E60DB27-13E7-2411-8429-3692A6DB9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8033" y="119270"/>
            <a:ext cx="4718973" cy="355171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3C96201-4DE1-3C5A-68F3-E3B62F1F9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35" y="1775857"/>
            <a:ext cx="4242498" cy="2867316"/>
          </a:xfrm>
          <a:prstGeom prst="rect">
            <a:avLst/>
          </a:prstGeom>
        </p:spPr>
      </p:pic>
      <p:sp>
        <p:nvSpPr>
          <p:cNvPr id="9" name="Google Shape;135;p7">
            <a:extLst>
              <a:ext uri="{FF2B5EF4-FFF2-40B4-BE49-F238E27FC236}">
                <a16:creationId xmlns:a16="http://schemas.microsoft.com/office/drawing/2014/main" id="{05238626-8736-7AD8-6B12-3612247CAEAE}"/>
              </a:ext>
            </a:extLst>
          </p:cNvPr>
          <p:cNvSpPr txBox="1">
            <a:spLocks/>
          </p:cNvSpPr>
          <p:nvPr/>
        </p:nvSpPr>
        <p:spPr>
          <a:xfrm>
            <a:off x="-165470" y="-167881"/>
            <a:ext cx="9272476" cy="9715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_tradnl" sz="24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Los eventos extremos ya forman parte de nuestra realidad</a:t>
            </a:r>
          </a:p>
        </p:txBody>
      </p:sp>
    </p:spTree>
    <p:extLst>
      <p:ext uri="{BB962C8B-B14F-4D97-AF65-F5344CB8AC3E}">
        <p14:creationId xmlns:p14="http://schemas.microsoft.com/office/powerpoint/2010/main" val="3426225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BB858-60A3-14F9-DB1F-0B0C4EF79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7">
            <a:extLst>
              <a:ext uri="{FF2B5EF4-FFF2-40B4-BE49-F238E27FC236}">
                <a16:creationId xmlns:a16="http://schemas.microsoft.com/office/drawing/2014/main" id="{C8B04033-166A-685C-81E3-FCFDF9E7FC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994" y="294519"/>
            <a:ext cx="9107006" cy="9715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INCORPORACIÓN TEMPRANA DE LA VARIABLE HÍDRICA</a:t>
            </a:r>
          </a:p>
        </p:txBody>
      </p:sp>
      <p:sp>
        <p:nvSpPr>
          <p:cNvPr id="3" name="Proceso alternativo 2">
            <a:extLst>
              <a:ext uri="{FF2B5EF4-FFF2-40B4-BE49-F238E27FC236}">
                <a16:creationId xmlns:a16="http://schemas.microsoft.com/office/drawing/2014/main" id="{C837BEF3-12A9-A736-D196-8D63FF3D6152}"/>
              </a:ext>
            </a:extLst>
          </p:cNvPr>
          <p:cNvSpPr/>
          <p:nvPr/>
        </p:nvSpPr>
        <p:spPr>
          <a:xfrm>
            <a:off x="263940" y="1750461"/>
            <a:ext cx="1570382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EXPLORACIÓN </a:t>
            </a:r>
          </a:p>
        </p:txBody>
      </p:sp>
      <p:sp>
        <p:nvSpPr>
          <p:cNvPr id="5" name="Proceso alternativo 4">
            <a:extLst>
              <a:ext uri="{FF2B5EF4-FFF2-40B4-BE49-F238E27FC236}">
                <a16:creationId xmlns:a16="http://schemas.microsoft.com/office/drawing/2014/main" id="{EE2AECF5-BB3D-4F39-79AF-3C4034D488BF}"/>
              </a:ext>
            </a:extLst>
          </p:cNvPr>
          <p:cNvSpPr/>
          <p:nvPr/>
        </p:nvSpPr>
        <p:spPr>
          <a:xfrm>
            <a:off x="2415208" y="1761574"/>
            <a:ext cx="1899479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PREFACTIBILIDAD </a:t>
            </a:r>
          </a:p>
        </p:txBody>
      </p:sp>
      <p:sp>
        <p:nvSpPr>
          <p:cNvPr id="6" name="Proceso alternativo 5">
            <a:extLst>
              <a:ext uri="{FF2B5EF4-FFF2-40B4-BE49-F238E27FC236}">
                <a16:creationId xmlns:a16="http://schemas.microsoft.com/office/drawing/2014/main" id="{8F12661C-893D-67D0-69A8-24BCC46904E0}"/>
              </a:ext>
            </a:extLst>
          </p:cNvPr>
          <p:cNvSpPr/>
          <p:nvPr/>
        </p:nvSpPr>
        <p:spPr>
          <a:xfrm>
            <a:off x="4895573" y="1750461"/>
            <a:ext cx="1570382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FACTIBILIDAD</a:t>
            </a:r>
          </a:p>
        </p:txBody>
      </p:sp>
      <p:sp>
        <p:nvSpPr>
          <p:cNvPr id="7" name="Proceso alternativo 6">
            <a:extLst>
              <a:ext uri="{FF2B5EF4-FFF2-40B4-BE49-F238E27FC236}">
                <a16:creationId xmlns:a16="http://schemas.microsoft.com/office/drawing/2014/main" id="{69668C38-4244-7468-040F-FB082A0A1F43}"/>
              </a:ext>
            </a:extLst>
          </p:cNvPr>
          <p:cNvSpPr/>
          <p:nvPr/>
        </p:nvSpPr>
        <p:spPr>
          <a:xfrm>
            <a:off x="7046841" y="1761574"/>
            <a:ext cx="1570382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INGENIERIA </a:t>
            </a:r>
          </a:p>
        </p:txBody>
      </p:sp>
      <p:sp>
        <p:nvSpPr>
          <p:cNvPr id="8" name="Proceso alternativo 7">
            <a:extLst>
              <a:ext uri="{FF2B5EF4-FFF2-40B4-BE49-F238E27FC236}">
                <a16:creationId xmlns:a16="http://schemas.microsoft.com/office/drawing/2014/main" id="{BC22BD0D-2FF4-5336-47DE-E1C148BC10D1}"/>
              </a:ext>
            </a:extLst>
          </p:cNvPr>
          <p:cNvSpPr/>
          <p:nvPr/>
        </p:nvSpPr>
        <p:spPr>
          <a:xfrm>
            <a:off x="671446" y="2976425"/>
            <a:ext cx="1570382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PERMISOS </a:t>
            </a:r>
          </a:p>
        </p:txBody>
      </p:sp>
      <p:sp>
        <p:nvSpPr>
          <p:cNvPr id="9" name="Proceso alternativo 8">
            <a:extLst>
              <a:ext uri="{FF2B5EF4-FFF2-40B4-BE49-F238E27FC236}">
                <a16:creationId xmlns:a16="http://schemas.microsoft.com/office/drawing/2014/main" id="{7481B01C-9DA1-2F3E-2A85-32D3D36F8977}"/>
              </a:ext>
            </a:extLst>
          </p:cNvPr>
          <p:cNvSpPr/>
          <p:nvPr/>
        </p:nvSpPr>
        <p:spPr>
          <a:xfrm>
            <a:off x="2744305" y="2935840"/>
            <a:ext cx="1827695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CONSTRUCCIÓN </a:t>
            </a:r>
          </a:p>
        </p:txBody>
      </p:sp>
      <p:sp>
        <p:nvSpPr>
          <p:cNvPr id="10" name="Proceso alternativo 9">
            <a:extLst>
              <a:ext uri="{FF2B5EF4-FFF2-40B4-BE49-F238E27FC236}">
                <a16:creationId xmlns:a16="http://schemas.microsoft.com/office/drawing/2014/main" id="{A5A521AA-AA3A-9858-50BC-7895CB8B3D04}"/>
              </a:ext>
            </a:extLst>
          </p:cNvPr>
          <p:cNvSpPr/>
          <p:nvPr/>
        </p:nvSpPr>
        <p:spPr>
          <a:xfrm>
            <a:off x="5049078" y="2935840"/>
            <a:ext cx="1570382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OPERACIÓN </a:t>
            </a:r>
          </a:p>
        </p:txBody>
      </p:sp>
      <p:sp>
        <p:nvSpPr>
          <p:cNvPr id="11" name="Proceso alternativo 10">
            <a:extLst>
              <a:ext uri="{FF2B5EF4-FFF2-40B4-BE49-F238E27FC236}">
                <a16:creationId xmlns:a16="http://schemas.microsoft.com/office/drawing/2014/main" id="{CEC71368-A735-8251-30E8-869EC69508AC}"/>
              </a:ext>
            </a:extLst>
          </p:cNvPr>
          <p:cNvSpPr/>
          <p:nvPr/>
        </p:nvSpPr>
        <p:spPr>
          <a:xfrm>
            <a:off x="7147337" y="2924727"/>
            <a:ext cx="954157" cy="45720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CIERRE </a:t>
            </a:r>
          </a:p>
        </p:txBody>
      </p:sp>
      <p:sp>
        <p:nvSpPr>
          <p:cNvPr id="12" name="Flecha derecha 11">
            <a:extLst>
              <a:ext uri="{FF2B5EF4-FFF2-40B4-BE49-F238E27FC236}">
                <a16:creationId xmlns:a16="http://schemas.microsoft.com/office/drawing/2014/main" id="{74867E44-1C3F-7ACF-705E-13DF40855095}"/>
              </a:ext>
            </a:extLst>
          </p:cNvPr>
          <p:cNvSpPr/>
          <p:nvPr/>
        </p:nvSpPr>
        <p:spPr>
          <a:xfrm>
            <a:off x="1881256" y="1879807"/>
            <a:ext cx="487017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Flecha derecha 12">
            <a:extLst>
              <a:ext uri="{FF2B5EF4-FFF2-40B4-BE49-F238E27FC236}">
                <a16:creationId xmlns:a16="http://schemas.microsoft.com/office/drawing/2014/main" id="{1C65FDFC-AEB4-19DD-2879-216CC6DB1AFD}"/>
              </a:ext>
            </a:extLst>
          </p:cNvPr>
          <p:cNvSpPr/>
          <p:nvPr/>
        </p:nvSpPr>
        <p:spPr>
          <a:xfrm>
            <a:off x="133075" y="3158158"/>
            <a:ext cx="487017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Flecha derecha 13">
            <a:extLst>
              <a:ext uri="{FF2B5EF4-FFF2-40B4-BE49-F238E27FC236}">
                <a16:creationId xmlns:a16="http://schemas.microsoft.com/office/drawing/2014/main" id="{44EE1353-BAE0-311E-8F23-FF0546F5D0EA}"/>
              </a:ext>
            </a:extLst>
          </p:cNvPr>
          <p:cNvSpPr/>
          <p:nvPr/>
        </p:nvSpPr>
        <p:spPr>
          <a:xfrm>
            <a:off x="4373216" y="1879807"/>
            <a:ext cx="487017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Flecha derecha 14">
            <a:extLst>
              <a:ext uri="{FF2B5EF4-FFF2-40B4-BE49-F238E27FC236}">
                <a16:creationId xmlns:a16="http://schemas.microsoft.com/office/drawing/2014/main" id="{83C7A4E5-5FAD-DED5-0846-0C58E117BCBB}"/>
              </a:ext>
            </a:extLst>
          </p:cNvPr>
          <p:cNvSpPr/>
          <p:nvPr/>
        </p:nvSpPr>
        <p:spPr>
          <a:xfrm>
            <a:off x="8656983" y="1894371"/>
            <a:ext cx="487017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Flecha derecha 15">
            <a:extLst>
              <a:ext uri="{FF2B5EF4-FFF2-40B4-BE49-F238E27FC236}">
                <a16:creationId xmlns:a16="http://schemas.microsoft.com/office/drawing/2014/main" id="{DCE0D13F-F491-842B-D468-8768E5948D3D}"/>
              </a:ext>
            </a:extLst>
          </p:cNvPr>
          <p:cNvSpPr/>
          <p:nvPr/>
        </p:nvSpPr>
        <p:spPr>
          <a:xfrm>
            <a:off x="6532767" y="1862276"/>
            <a:ext cx="487017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Flecha derecha 16">
            <a:extLst>
              <a:ext uri="{FF2B5EF4-FFF2-40B4-BE49-F238E27FC236}">
                <a16:creationId xmlns:a16="http://schemas.microsoft.com/office/drawing/2014/main" id="{AD576DB0-A68E-0EE3-AFA5-7B2A5B43E051}"/>
              </a:ext>
            </a:extLst>
          </p:cNvPr>
          <p:cNvSpPr/>
          <p:nvPr/>
        </p:nvSpPr>
        <p:spPr>
          <a:xfrm>
            <a:off x="6660320" y="3058768"/>
            <a:ext cx="487017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Flecha derecha 17">
            <a:extLst>
              <a:ext uri="{FF2B5EF4-FFF2-40B4-BE49-F238E27FC236}">
                <a16:creationId xmlns:a16="http://schemas.microsoft.com/office/drawing/2014/main" id="{6C0EB286-234C-6F79-125B-4F3A18BA82C0}"/>
              </a:ext>
            </a:extLst>
          </p:cNvPr>
          <p:cNvSpPr/>
          <p:nvPr/>
        </p:nvSpPr>
        <p:spPr>
          <a:xfrm>
            <a:off x="4613961" y="3088240"/>
            <a:ext cx="415238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Flecha derecha 18">
            <a:extLst>
              <a:ext uri="{FF2B5EF4-FFF2-40B4-BE49-F238E27FC236}">
                <a16:creationId xmlns:a16="http://schemas.microsoft.com/office/drawing/2014/main" id="{EC4E4D6F-706D-4334-AAB8-290DC4061FCD}"/>
              </a:ext>
            </a:extLst>
          </p:cNvPr>
          <p:cNvSpPr/>
          <p:nvPr/>
        </p:nvSpPr>
        <p:spPr>
          <a:xfrm>
            <a:off x="2289314" y="3148357"/>
            <a:ext cx="439531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Flecha derecha 19">
            <a:extLst>
              <a:ext uri="{FF2B5EF4-FFF2-40B4-BE49-F238E27FC236}">
                <a16:creationId xmlns:a16="http://schemas.microsoft.com/office/drawing/2014/main" id="{6F8D460E-5944-7D5A-024C-388D5538FA00}"/>
              </a:ext>
            </a:extLst>
          </p:cNvPr>
          <p:cNvSpPr/>
          <p:nvPr/>
        </p:nvSpPr>
        <p:spPr>
          <a:xfrm>
            <a:off x="8169966" y="3036542"/>
            <a:ext cx="487017" cy="23357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1" name="Google Shape;135;p7">
            <a:extLst>
              <a:ext uri="{FF2B5EF4-FFF2-40B4-BE49-F238E27FC236}">
                <a16:creationId xmlns:a16="http://schemas.microsoft.com/office/drawing/2014/main" id="{AC31508E-4FF1-9D1E-4DE4-CF2D6AC87BB1}"/>
              </a:ext>
            </a:extLst>
          </p:cNvPr>
          <p:cNvSpPr txBox="1">
            <a:spLocks/>
          </p:cNvSpPr>
          <p:nvPr/>
        </p:nvSpPr>
        <p:spPr>
          <a:xfrm>
            <a:off x="209822" y="3754505"/>
            <a:ext cx="8934177" cy="9937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REDUCE LA INCERTIDUMBRE</a:t>
            </a:r>
          </a:p>
        </p:txBody>
      </p:sp>
    </p:spTree>
    <p:extLst>
      <p:ext uri="{BB962C8B-B14F-4D97-AF65-F5344CB8AC3E}">
        <p14:creationId xmlns:p14="http://schemas.microsoft.com/office/powerpoint/2010/main" val="149253739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80D5-B82B-9C0E-4C82-1A5FBD23C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7">
            <a:extLst>
              <a:ext uri="{FF2B5EF4-FFF2-40B4-BE49-F238E27FC236}">
                <a16:creationId xmlns:a16="http://schemas.microsoft.com/office/drawing/2014/main" id="{7A50993F-956E-7C95-8A1D-2FFE832F992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994" y="294519"/>
            <a:ext cx="9107006" cy="9715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¿POR QUÉ INCORPORAR TEMPRANAMENTE </a:t>
            </a:r>
            <a:b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</a:br>
            <a: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LA VARIABLE HÍDRICA?</a:t>
            </a:r>
          </a:p>
        </p:txBody>
      </p:sp>
      <p:sp>
        <p:nvSpPr>
          <p:cNvPr id="3" name="Proceso alternativo 2">
            <a:extLst>
              <a:ext uri="{FF2B5EF4-FFF2-40B4-BE49-F238E27FC236}">
                <a16:creationId xmlns:a16="http://schemas.microsoft.com/office/drawing/2014/main" id="{19DAEB73-B169-7DC0-9D54-A6218B88D020}"/>
              </a:ext>
            </a:extLst>
          </p:cNvPr>
          <p:cNvSpPr/>
          <p:nvPr/>
        </p:nvSpPr>
        <p:spPr>
          <a:xfrm>
            <a:off x="408054" y="1665564"/>
            <a:ext cx="4035286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CONDICIONA EL DISEÑO DEL PROYECTO</a:t>
            </a:r>
          </a:p>
        </p:txBody>
      </p:sp>
      <p:sp>
        <p:nvSpPr>
          <p:cNvPr id="5" name="Proceso alternativo 4">
            <a:extLst>
              <a:ext uri="{FF2B5EF4-FFF2-40B4-BE49-F238E27FC236}">
                <a16:creationId xmlns:a16="http://schemas.microsoft.com/office/drawing/2014/main" id="{851F077B-C7EE-F2EF-75A0-1936F1A7AD53}"/>
              </a:ext>
            </a:extLst>
          </p:cNvPr>
          <p:cNvSpPr/>
          <p:nvPr/>
        </p:nvSpPr>
        <p:spPr>
          <a:xfrm>
            <a:off x="408054" y="2350586"/>
            <a:ext cx="3930373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REDUCE LA INCERTIDUMBRE TÉCNICA </a:t>
            </a:r>
          </a:p>
        </p:txBody>
      </p:sp>
      <p:sp>
        <p:nvSpPr>
          <p:cNvPr id="6" name="Proceso alternativo 5">
            <a:extLst>
              <a:ext uri="{FF2B5EF4-FFF2-40B4-BE49-F238E27FC236}">
                <a16:creationId xmlns:a16="http://schemas.microsoft.com/office/drawing/2014/main" id="{C0EEDCD5-D528-BF6F-EBAA-B56057FA0607}"/>
              </a:ext>
            </a:extLst>
          </p:cNvPr>
          <p:cNvSpPr/>
          <p:nvPr/>
        </p:nvSpPr>
        <p:spPr>
          <a:xfrm>
            <a:off x="408054" y="3120315"/>
            <a:ext cx="2151268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ANTICIPA RIESGOS</a:t>
            </a:r>
          </a:p>
        </p:txBody>
      </p:sp>
      <p:sp>
        <p:nvSpPr>
          <p:cNvPr id="7" name="Proceso alternativo 6">
            <a:extLst>
              <a:ext uri="{FF2B5EF4-FFF2-40B4-BE49-F238E27FC236}">
                <a16:creationId xmlns:a16="http://schemas.microsoft.com/office/drawing/2014/main" id="{75A3D946-FA35-FE2B-7634-4CADF0E75EB6}"/>
              </a:ext>
            </a:extLst>
          </p:cNvPr>
          <p:cNvSpPr/>
          <p:nvPr/>
        </p:nvSpPr>
        <p:spPr>
          <a:xfrm>
            <a:off x="408054" y="3997443"/>
            <a:ext cx="5566463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FORTALECE LA EVALUACIÓN AMBIENTAL Y SECTORIAL</a:t>
            </a:r>
          </a:p>
        </p:txBody>
      </p:sp>
    </p:spTree>
    <p:extLst>
      <p:ext uri="{BB962C8B-B14F-4D97-AF65-F5344CB8AC3E}">
        <p14:creationId xmlns:p14="http://schemas.microsoft.com/office/powerpoint/2010/main" val="236506639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EE766-AD4E-055D-D74F-D248DB04F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7">
            <a:extLst>
              <a:ext uri="{FF2B5EF4-FFF2-40B4-BE49-F238E27FC236}">
                <a16:creationId xmlns:a16="http://schemas.microsoft.com/office/drawing/2014/main" id="{3129E769-EEDC-7B1A-B207-2FDE5AE752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994" y="294519"/>
            <a:ext cx="9107006" cy="9715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¿QUÉ INFORMACIÓN NECESITAMOS CONOCER?</a:t>
            </a:r>
          </a:p>
        </p:txBody>
      </p:sp>
      <p:sp>
        <p:nvSpPr>
          <p:cNvPr id="3" name="Proceso alternativo 2">
            <a:extLst>
              <a:ext uri="{FF2B5EF4-FFF2-40B4-BE49-F238E27FC236}">
                <a16:creationId xmlns:a16="http://schemas.microsoft.com/office/drawing/2014/main" id="{1F97747B-A91C-1972-F001-124272E7B8E8}"/>
              </a:ext>
            </a:extLst>
          </p:cNvPr>
          <p:cNvSpPr/>
          <p:nvPr/>
        </p:nvSpPr>
        <p:spPr>
          <a:xfrm>
            <a:off x="1292362" y="1266068"/>
            <a:ext cx="6559276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COMPRENDER EL FUNCIONAMIENTO DEL SISTEMA HÍDRICO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E90F0BF-915E-7FD9-4CAF-AD8D878480BA}"/>
              </a:ext>
            </a:extLst>
          </p:cNvPr>
          <p:cNvSpPr txBox="1"/>
          <p:nvPr/>
        </p:nvSpPr>
        <p:spPr>
          <a:xfrm>
            <a:off x="1441174" y="2087217"/>
            <a:ext cx="5953539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CL" dirty="0"/>
              <a:t>Disponibilidad de agua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CL" dirty="0"/>
              <a:t>Hidrografía e hidrología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CL" dirty="0"/>
              <a:t>Hidrogeología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CL" dirty="0"/>
              <a:t>Calidad de aguas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CL" dirty="0"/>
              <a:t>Ecosistemas asociados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s-CL" dirty="0"/>
              <a:t>Eventos extremos</a:t>
            </a:r>
          </a:p>
        </p:txBody>
      </p:sp>
    </p:spTree>
    <p:extLst>
      <p:ext uri="{BB962C8B-B14F-4D97-AF65-F5344CB8AC3E}">
        <p14:creationId xmlns:p14="http://schemas.microsoft.com/office/powerpoint/2010/main" val="66583393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C627F-9FB1-40AE-BADF-FAC6E4ABA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7">
            <a:extLst>
              <a:ext uri="{FF2B5EF4-FFF2-40B4-BE49-F238E27FC236}">
                <a16:creationId xmlns:a16="http://schemas.microsoft.com/office/drawing/2014/main" id="{8BE07E0F-9FFC-C1F7-EE4A-5D9A2293FAF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994" y="0"/>
            <a:ext cx="9107006" cy="9715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DEL CONOCIMIENTO TÉCNICO A LOS PERMISOS</a:t>
            </a:r>
          </a:p>
        </p:txBody>
      </p:sp>
      <p:sp>
        <p:nvSpPr>
          <p:cNvPr id="3" name="Proceso alternativo 2">
            <a:extLst>
              <a:ext uri="{FF2B5EF4-FFF2-40B4-BE49-F238E27FC236}">
                <a16:creationId xmlns:a16="http://schemas.microsoft.com/office/drawing/2014/main" id="{944A153A-D085-49A9-6D44-C62862CBD57C}"/>
              </a:ext>
            </a:extLst>
          </p:cNvPr>
          <p:cNvSpPr/>
          <p:nvPr/>
        </p:nvSpPr>
        <p:spPr>
          <a:xfrm>
            <a:off x="606285" y="1076963"/>
            <a:ext cx="2991679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INFORMACIÓN DE CALIDAD</a:t>
            </a:r>
          </a:p>
        </p:txBody>
      </p:sp>
      <p:sp>
        <p:nvSpPr>
          <p:cNvPr id="5" name="Proceso alternativo 4">
            <a:extLst>
              <a:ext uri="{FF2B5EF4-FFF2-40B4-BE49-F238E27FC236}">
                <a16:creationId xmlns:a16="http://schemas.microsoft.com/office/drawing/2014/main" id="{DCD6AD56-2B63-A07F-C9AF-1CDB71A1F574}"/>
              </a:ext>
            </a:extLst>
          </p:cNvPr>
          <p:cNvSpPr/>
          <p:nvPr/>
        </p:nvSpPr>
        <p:spPr>
          <a:xfrm>
            <a:off x="606285" y="1936956"/>
            <a:ext cx="2991679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MODELO CONCEPTUAL</a:t>
            </a:r>
          </a:p>
        </p:txBody>
      </p:sp>
      <p:sp>
        <p:nvSpPr>
          <p:cNvPr id="6" name="Proceso alternativo 5">
            <a:extLst>
              <a:ext uri="{FF2B5EF4-FFF2-40B4-BE49-F238E27FC236}">
                <a16:creationId xmlns:a16="http://schemas.microsoft.com/office/drawing/2014/main" id="{DCBF592B-F147-FC45-9A31-53DE5DB52B58}"/>
              </a:ext>
            </a:extLst>
          </p:cNvPr>
          <p:cNvSpPr/>
          <p:nvPr/>
        </p:nvSpPr>
        <p:spPr>
          <a:xfrm>
            <a:off x="606284" y="2925994"/>
            <a:ext cx="2991679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DISEÑO DEL PROYECTO</a:t>
            </a:r>
          </a:p>
        </p:txBody>
      </p:sp>
      <p:sp>
        <p:nvSpPr>
          <p:cNvPr id="7" name="Proceso alternativo 6">
            <a:extLst>
              <a:ext uri="{FF2B5EF4-FFF2-40B4-BE49-F238E27FC236}">
                <a16:creationId xmlns:a16="http://schemas.microsoft.com/office/drawing/2014/main" id="{56439C96-B1FA-D70C-EC4A-FBAFE8CF246A}"/>
              </a:ext>
            </a:extLst>
          </p:cNvPr>
          <p:cNvSpPr/>
          <p:nvPr/>
        </p:nvSpPr>
        <p:spPr>
          <a:xfrm>
            <a:off x="611250" y="3780758"/>
            <a:ext cx="2991679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EVALUACIÓN DE IMPACTOS</a:t>
            </a:r>
          </a:p>
        </p:txBody>
      </p:sp>
      <p:sp>
        <p:nvSpPr>
          <p:cNvPr id="8" name="Proceso alternativo 7">
            <a:extLst>
              <a:ext uri="{FF2B5EF4-FFF2-40B4-BE49-F238E27FC236}">
                <a16:creationId xmlns:a16="http://schemas.microsoft.com/office/drawing/2014/main" id="{1266F626-3C89-5FB3-0438-8876D5A6FB84}"/>
              </a:ext>
            </a:extLst>
          </p:cNvPr>
          <p:cNvSpPr/>
          <p:nvPr/>
        </p:nvSpPr>
        <p:spPr>
          <a:xfrm>
            <a:off x="606284" y="4663796"/>
            <a:ext cx="2991679" cy="370233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PERMISOS</a:t>
            </a:r>
          </a:p>
        </p:txBody>
      </p:sp>
      <p:sp>
        <p:nvSpPr>
          <p:cNvPr id="9" name="Proceso alternativo 8">
            <a:extLst>
              <a:ext uri="{FF2B5EF4-FFF2-40B4-BE49-F238E27FC236}">
                <a16:creationId xmlns:a16="http://schemas.microsoft.com/office/drawing/2014/main" id="{DC522807-C151-7BC4-FD3A-B48D8944C399}"/>
              </a:ext>
            </a:extLst>
          </p:cNvPr>
          <p:cNvSpPr/>
          <p:nvPr/>
        </p:nvSpPr>
        <p:spPr>
          <a:xfrm>
            <a:off x="5451612" y="2299171"/>
            <a:ext cx="2991679" cy="1327532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GESTIONAR LA INCERTIDUMBRE MEDIANTE INFORMACIÓN PERTINENTE Y CONSISTENTE</a:t>
            </a:r>
          </a:p>
        </p:txBody>
      </p:sp>
      <p:sp>
        <p:nvSpPr>
          <p:cNvPr id="10" name="Llave de cierre 9">
            <a:extLst>
              <a:ext uri="{FF2B5EF4-FFF2-40B4-BE49-F238E27FC236}">
                <a16:creationId xmlns:a16="http://schemas.microsoft.com/office/drawing/2014/main" id="{9C477F66-BD84-5868-77EB-5D5A9A78A021}"/>
              </a:ext>
            </a:extLst>
          </p:cNvPr>
          <p:cNvSpPr/>
          <p:nvPr/>
        </p:nvSpPr>
        <p:spPr>
          <a:xfrm>
            <a:off x="4214191" y="1076963"/>
            <a:ext cx="536713" cy="37719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Flecha derecha 10">
            <a:extLst>
              <a:ext uri="{FF2B5EF4-FFF2-40B4-BE49-F238E27FC236}">
                <a16:creationId xmlns:a16="http://schemas.microsoft.com/office/drawing/2014/main" id="{2BDBC598-0CB5-8CF8-F588-F3BEA75C409B}"/>
              </a:ext>
            </a:extLst>
          </p:cNvPr>
          <p:cNvSpPr/>
          <p:nvPr/>
        </p:nvSpPr>
        <p:spPr>
          <a:xfrm>
            <a:off x="4860235" y="2773017"/>
            <a:ext cx="477078" cy="33809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Flecha derecha 11">
            <a:extLst>
              <a:ext uri="{FF2B5EF4-FFF2-40B4-BE49-F238E27FC236}">
                <a16:creationId xmlns:a16="http://schemas.microsoft.com/office/drawing/2014/main" id="{5A048728-2A3E-7BA0-99F9-16BB9E8225E7}"/>
              </a:ext>
            </a:extLst>
          </p:cNvPr>
          <p:cNvSpPr/>
          <p:nvPr/>
        </p:nvSpPr>
        <p:spPr>
          <a:xfrm rot="5400000">
            <a:off x="1863583" y="1534552"/>
            <a:ext cx="477078" cy="33809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Flecha derecha 12">
            <a:extLst>
              <a:ext uri="{FF2B5EF4-FFF2-40B4-BE49-F238E27FC236}">
                <a16:creationId xmlns:a16="http://schemas.microsoft.com/office/drawing/2014/main" id="{34277A9C-FF1E-D734-549D-D1858DB3F3D9}"/>
              </a:ext>
            </a:extLst>
          </p:cNvPr>
          <p:cNvSpPr/>
          <p:nvPr/>
        </p:nvSpPr>
        <p:spPr>
          <a:xfrm rot="5400000">
            <a:off x="1863580" y="4266263"/>
            <a:ext cx="477078" cy="33809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Flecha derecha 13">
            <a:extLst>
              <a:ext uri="{FF2B5EF4-FFF2-40B4-BE49-F238E27FC236}">
                <a16:creationId xmlns:a16="http://schemas.microsoft.com/office/drawing/2014/main" id="{B5B7F967-072F-1283-8019-03AC1345CD87}"/>
              </a:ext>
            </a:extLst>
          </p:cNvPr>
          <p:cNvSpPr/>
          <p:nvPr/>
        </p:nvSpPr>
        <p:spPr>
          <a:xfrm rot="5400000">
            <a:off x="1863581" y="3401447"/>
            <a:ext cx="477078" cy="33809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Flecha derecha 14">
            <a:extLst>
              <a:ext uri="{FF2B5EF4-FFF2-40B4-BE49-F238E27FC236}">
                <a16:creationId xmlns:a16="http://schemas.microsoft.com/office/drawing/2014/main" id="{0697DCFF-B719-1503-9F04-18D37C2A5013}"/>
              </a:ext>
            </a:extLst>
          </p:cNvPr>
          <p:cNvSpPr/>
          <p:nvPr/>
        </p:nvSpPr>
        <p:spPr>
          <a:xfrm rot="5400000">
            <a:off x="1863582" y="2450850"/>
            <a:ext cx="477078" cy="33809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1218426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3F067F-A7F4-B81C-2C54-BD9E7BBE57C0}"/>
              </a:ext>
            </a:extLst>
          </p:cNvPr>
          <p:cNvSpPr txBox="1"/>
          <p:nvPr/>
        </p:nvSpPr>
        <p:spPr>
          <a:xfrm>
            <a:off x="288236" y="1249845"/>
            <a:ext cx="8239538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 sz="1800"/>
            </a:pPr>
            <a:r>
              <a:rPr dirty="0" err="1"/>
              <a:t>Incorporar</a:t>
            </a:r>
            <a:r>
              <a:rPr dirty="0"/>
              <a:t> </a:t>
            </a:r>
            <a:r>
              <a:rPr dirty="0" err="1"/>
              <a:t>tempranamente</a:t>
            </a:r>
            <a:r>
              <a:rPr dirty="0"/>
              <a:t> la variable </a:t>
            </a:r>
            <a:r>
              <a:rPr dirty="0" err="1"/>
              <a:t>hídrica</a:t>
            </a:r>
            <a:r>
              <a:rPr dirty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 sz="1800"/>
            </a:pPr>
            <a:r>
              <a:rPr dirty="0" err="1"/>
              <a:t>Generar</a:t>
            </a:r>
            <a:r>
              <a:rPr dirty="0"/>
              <a:t> </a:t>
            </a:r>
            <a:r>
              <a:rPr dirty="0" err="1"/>
              <a:t>información</a:t>
            </a:r>
            <a:r>
              <a:rPr dirty="0"/>
              <a:t> </a:t>
            </a:r>
            <a:r>
              <a:rPr dirty="0" err="1"/>
              <a:t>suficiente</a:t>
            </a:r>
            <a:r>
              <a:rPr dirty="0"/>
              <a:t> y </a:t>
            </a:r>
            <a:r>
              <a:rPr dirty="0" err="1"/>
              <a:t>consistente</a:t>
            </a:r>
            <a:r>
              <a:rPr dirty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 sz="1800"/>
            </a:pPr>
            <a:r>
              <a:rPr dirty="0" err="1"/>
              <a:t>Integrar</a:t>
            </a:r>
            <a:r>
              <a:rPr dirty="0"/>
              <a:t> </a:t>
            </a:r>
            <a:r>
              <a:rPr dirty="0" err="1"/>
              <a:t>hidrología</a:t>
            </a:r>
            <a:r>
              <a:rPr dirty="0"/>
              <a:t>, </a:t>
            </a:r>
            <a:r>
              <a:rPr dirty="0" err="1"/>
              <a:t>hidrogeología</a:t>
            </a:r>
            <a:r>
              <a:rPr dirty="0"/>
              <a:t>, </a:t>
            </a:r>
            <a:r>
              <a:rPr dirty="0" err="1"/>
              <a:t>ingeniería</a:t>
            </a:r>
            <a:r>
              <a:rPr dirty="0"/>
              <a:t> y medio </a:t>
            </a:r>
            <a:r>
              <a:rPr dirty="0" err="1"/>
              <a:t>ambiente</a:t>
            </a:r>
            <a:r>
              <a:rPr dirty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 sz="1800"/>
            </a:pPr>
            <a:r>
              <a:rPr dirty="0" err="1"/>
              <a:t>Utilizar</a:t>
            </a:r>
            <a:r>
              <a:rPr dirty="0"/>
              <a:t> la </a:t>
            </a:r>
            <a:r>
              <a:rPr dirty="0" err="1"/>
              <a:t>modelación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herramienta</a:t>
            </a:r>
            <a:r>
              <a:rPr dirty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 sz="1800"/>
            </a:pPr>
            <a:r>
              <a:rPr dirty="0" err="1"/>
              <a:t>Entender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permisos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consecuencia</a:t>
            </a:r>
            <a:r>
              <a:rPr dirty="0"/>
              <a:t> de un </a:t>
            </a:r>
            <a:r>
              <a:rPr dirty="0" err="1"/>
              <a:t>proyecto</a:t>
            </a:r>
            <a:r>
              <a:rPr dirty="0"/>
              <a:t> </a:t>
            </a:r>
            <a:r>
              <a:rPr dirty="0" err="1"/>
              <a:t>técnicamente</a:t>
            </a:r>
            <a:r>
              <a:rPr dirty="0"/>
              <a:t> bien </a:t>
            </a:r>
            <a:r>
              <a:rPr dirty="0" err="1"/>
              <a:t>desarrollado</a:t>
            </a:r>
            <a:r>
              <a:rPr dirty="0"/>
              <a:t>.</a:t>
            </a:r>
          </a:p>
        </p:txBody>
      </p:sp>
      <p:sp>
        <p:nvSpPr>
          <p:cNvPr id="5" name="Google Shape;135;p7">
            <a:extLst>
              <a:ext uri="{FF2B5EF4-FFF2-40B4-BE49-F238E27FC236}">
                <a16:creationId xmlns:a16="http://schemas.microsoft.com/office/drawing/2014/main" id="{05AC24E1-60DC-813C-3700-B1550EF3F5B5}"/>
              </a:ext>
            </a:extLst>
          </p:cNvPr>
          <p:cNvSpPr txBox="1">
            <a:spLocks/>
          </p:cNvSpPr>
          <p:nvPr/>
        </p:nvSpPr>
        <p:spPr>
          <a:xfrm>
            <a:off x="1441174" y="278296"/>
            <a:ext cx="6122504" cy="9715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_tradnl" sz="27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RECOMENDACIONES PRÁCTICAS</a:t>
            </a:r>
          </a:p>
        </p:txBody>
      </p:sp>
    </p:spTree>
    <p:extLst>
      <p:ext uri="{BB962C8B-B14F-4D97-AF65-F5344CB8AC3E}">
        <p14:creationId xmlns:p14="http://schemas.microsoft.com/office/powerpoint/2010/main" val="388363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F679-76AF-289E-C625-151483A9A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1832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olores MyMA">
      <a:dk1>
        <a:srgbClr val="003535"/>
      </a:dk1>
      <a:lt1>
        <a:srgbClr val="E2D8C9"/>
      </a:lt1>
      <a:dk2>
        <a:srgbClr val="003535"/>
      </a:dk2>
      <a:lt2>
        <a:srgbClr val="C7C0B2"/>
      </a:lt2>
      <a:accent1>
        <a:srgbClr val="005E5D"/>
      </a:accent1>
      <a:accent2>
        <a:srgbClr val="00745A"/>
      </a:accent2>
      <a:accent3>
        <a:srgbClr val="008460"/>
      </a:accent3>
      <a:accent4>
        <a:srgbClr val="E2D8C9"/>
      </a:accent4>
      <a:accent5>
        <a:srgbClr val="3C3A33"/>
      </a:accent5>
      <a:accent6>
        <a:srgbClr val="F97900"/>
      </a:accent6>
      <a:hlink>
        <a:srgbClr val="F97900"/>
      </a:hlink>
      <a:folHlink>
        <a:srgbClr val="DF6B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6124</TotalTime>
  <Words>165</Words>
  <Application>Microsoft Macintosh PowerPoint</Application>
  <PresentationFormat>Presentación en pantalla (16:9)</PresentationFormat>
  <Paragraphs>40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Noto Sans</vt:lpstr>
      <vt:lpstr>Wingdings</vt:lpstr>
      <vt:lpstr>Tema de Office</vt:lpstr>
      <vt:lpstr>Presentación de PowerPoint</vt:lpstr>
      <vt:lpstr>Presentación de PowerPoint</vt:lpstr>
      <vt:lpstr>Presentación de PowerPoint</vt:lpstr>
      <vt:lpstr>INCORPORACIÓN TEMPRANA DE LA VARIABLE HÍDRICA</vt:lpstr>
      <vt:lpstr>¿POR QUÉ INCORPORAR TEMPRANAMENTE  LA VARIABLE HÍDRICA?</vt:lpstr>
      <vt:lpstr>¿QUÉ INFORMACIÓN NECESITAMOS CONOCER?</vt:lpstr>
      <vt:lpstr>DEL CONOCIMIENTO TÉCNICO A LOS PERMISOS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patricio morales</dc:creator>
  <cp:lastModifiedBy>Gonzalo Lobos Bustos</cp:lastModifiedBy>
  <cp:revision>79</cp:revision>
  <dcterms:created xsi:type="dcterms:W3CDTF">2024-11-22T04:17:32Z</dcterms:created>
  <dcterms:modified xsi:type="dcterms:W3CDTF">2026-08-05T04:45:59Z</dcterms:modified>
</cp:coreProperties>
</file>