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80" r:id="rId4"/>
    <p:sldId id="285" r:id="rId5"/>
    <p:sldId id="282" r:id="rId6"/>
    <p:sldId id="278" r:id="rId7"/>
    <p:sldId id="269" r:id="rId8"/>
    <p:sldId id="274" r:id="rId9"/>
    <p:sldId id="283" r:id="rId10"/>
    <p:sldId id="284" r:id="rId11"/>
    <p:sldId id="259" r:id="rId12"/>
    <p:sldId id="287" r:id="rId13"/>
    <p:sldId id="275" r:id="rId14"/>
    <p:sldId id="270" r:id="rId15"/>
    <p:sldId id="271" r:id="rId16"/>
    <p:sldId id="272" r:id="rId17"/>
    <p:sldId id="276" r:id="rId18"/>
    <p:sldId id="286" r:id="rId19"/>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913B"/>
    <a:srgbClr val="50B428"/>
    <a:srgbClr val="82C346"/>
    <a:srgbClr val="28784A"/>
    <a:srgbClr val="4A913C"/>
    <a:srgbClr val="AFD733"/>
    <a:srgbClr val="DDF8FB"/>
    <a:srgbClr val="E6F3F7"/>
    <a:srgbClr val="28784B"/>
    <a:srgbClr val="AFD7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87"/>
    <p:restoredTop sz="96715"/>
  </p:normalViewPr>
  <p:slideViewPr>
    <p:cSldViewPr snapToGrid="0">
      <p:cViewPr varScale="1">
        <p:scale>
          <a:sx n="140" d="100"/>
          <a:sy n="140" d="100"/>
        </p:scale>
        <p:origin x="8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B13D2F-3284-482D-AF14-79C92547D043}" type="doc">
      <dgm:prSet loTypeId="urn:microsoft.com/office/officeart/2005/8/layout/default" loCatId="list" qsTypeId="urn:microsoft.com/office/officeart/2005/8/quickstyle/simple2" qsCatId="simple" csTypeId="urn:microsoft.com/office/officeart/2005/8/colors/accent6_1" csCatId="accent6" phldr="1"/>
      <dgm:spPr/>
      <dgm:t>
        <a:bodyPr/>
        <a:lstStyle/>
        <a:p>
          <a:endParaRPr lang="es-CL"/>
        </a:p>
      </dgm:t>
    </dgm:pt>
    <dgm:pt modelId="{B4848716-AC79-453D-AF7C-B47DDA5855F6}">
      <dgm:prSet phldrT="[Texto]" phldr="0" custT="1"/>
      <dgm:spPr/>
      <dgm:t>
        <a:bodyPr/>
        <a:lstStyle/>
        <a:p>
          <a:r>
            <a:rPr lang="es-CL" sz="1400" b="1" dirty="0">
              <a:latin typeface="Aptos" panose="020B0004020202020204" pitchFamily="34" charset="0"/>
            </a:rPr>
            <a:t>Sistema para la Regulación y Evaluación sectorial</a:t>
          </a:r>
        </a:p>
        <a:p>
          <a:r>
            <a:rPr lang="es-CL" sz="1400" b="1" dirty="0">
              <a:latin typeface="Aptos" panose="020B0004020202020204" pitchFamily="34" charset="0"/>
            </a:rPr>
            <a:t>Art. 2°</a:t>
          </a:r>
        </a:p>
        <a:p>
          <a:r>
            <a:rPr lang="es-CL" sz="1400" dirty="0">
              <a:latin typeface="Aptos" panose="020B0004020202020204" pitchFamily="34" charset="0"/>
            </a:rPr>
            <a:t>Conjunto de políticas, instituciones, normas y principios para la correcta tramitación de autorizaciones</a:t>
          </a:r>
        </a:p>
      </dgm:t>
    </dgm:pt>
    <dgm:pt modelId="{0FD76982-6217-44D3-9014-0FABAB01285F}" type="parTrans" cxnId="{2033E5AF-2508-4EFC-97F6-83F51896704A}">
      <dgm:prSet/>
      <dgm:spPr/>
      <dgm:t>
        <a:bodyPr/>
        <a:lstStyle/>
        <a:p>
          <a:endParaRPr lang="es-CL" sz="1400"/>
        </a:p>
      </dgm:t>
    </dgm:pt>
    <dgm:pt modelId="{5664C2D7-024B-4C8F-9BE4-C85DEF39954F}" type="sibTrans" cxnId="{2033E5AF-2508-4EFC-97F6-83F51896704A}">
      <dgm:prSet/>
      <dgm:spPr/>
      <dgm:t>
        <a:bodyPr/>
        <a:lstStyle/>
        <a:p>
          <a:endParaRPr lang="es-CL" sz="1400"/>
        </a:p>
      </dgm:t>
    </dgm:pt>
    <dgm:pt modelId="{1C987CC3-79EC-4055-B3B6-9BCF3988DF6F}">
      <dgm:prSet phldrT="[Texto]" phldr="0" custT="1"/>
      <dgm:spPr/>
      <dgm:t>
        <a:bodyPr/>
        <a:lstStyle/>
        <a:p>
          <a:r>
            <a:rPr lang="es-CL" sz="1400" b="1" dirty="0">
              <a:latin typeface="Aptos" panose="020B0004020202020204" pitchFamily="34" charset="0"/>
            </a:rPr>
            <a:t>Autorizaciones y otras técnicas habilitantes alternativas</a:t>
          </a:r>
        </a:p>
        <a:p>
          <a:r>
            <a:rPr lang="es-CL" sz="1400" b="1" dirty="0">
              <a:latin typeface="Aptos" panose="020B0004020202020204" pitchFamily="34" charset="0"/>
            </a:rPr>
            <a:t>Art. 7° y </a:t>
          </a:r>
          <a:r>
            <a:rPr lang="es-CL" sz="1400" b="1" dirty="0" err="1">
              <a:latin typeface="Aptos" panose="020B0004020202020204" pitchFamily="34" charset="0"/>
            </a:rPr>
            <a:t>ss</a:t>
          </a:r>
          <a:endParaRPr lang="es-CL" sz="1400" b="1" dirty="0">
            <a:latin typeface="Aptos" panose="020B0004020202020204" pitchFamily="34" charset="0"/>
          </a:endParaRPr>
        </a:p>
        <a:p>
          <a:r>
            <a:rPr lang="es-CL" sz="1400" dirty="0">
              <a:latin typeface="Aptos" panose="020B0004020202020204" pitchFamily="34" charset="0"/>
            </a:rPr>
            <a:t>Organización de autorizaciones en tipologías</a:t>
          </a:r>
        </a:p>
        <a:p>
          <a:r>
            <a:rPr lang="es-CL" sz="1400" dirty="0">
              <a:solidFill>
                <a:srgbClr val="0070C0"/>
              </a:solidFill>
              <a:latin typeface="Aptos" panose="020B0004020202020204" pitchFamily="34" charset="0"/>
            </a:rPr>
            <a:t>THA:</a:t>
          </a:r>
          <a:r>
            <a:rPr lang="es-CL" sz="1400" dirty="0">
              <a:latin typeface="Aptos" panose="020B0004020202020204" pitchFamily="34" charset="0"/>
            </a:rPr>
            <a:t> Aviso o declaración jurada</a:t>
          </a:r>
        </a:p>
      </dgm:t>
    </dgm:pt>
    <dgm:pt modelId="{3955D987-9241-43F4-A959-C47B9B50C843}" type="parTrans" cxnId="{9E43C988-B8F0-4879-B877-71FBA59F4201}">
      <dgm:prSet/>
      <dgm:spPr/>
      <dgm:t>
        <a:bodyPr/>
        <a:lstStyle/>
        <a:p>
          <a:endParaRPr lang="es-CL" sz="1400"/>
        </a:p>
      </dgm:t>
    </dgm:pt>
    <dgm:pt modelId="{2F355E6E-FA09-4A23-B5D3-ED662A66964D}" type="sibTrans" cxnId="{9E43C988-B8F0-4879-B877-71FBA59F4201}">
      <dgm:prSet/>
      <dgm:spPr/>
      <dgm:t>
        <a:bodyPr/>
        <a:lstStyle/>
        <a:p>
          <a:endParaRPr lang="es-CL" sz="1400"/>
        </a:p>
      </dgm:t>
    </dgm:pt>
    <dgm:pt modelId="{23786682-08FC-400A-A55A-BF86080C1612}">
      <dgm:prSet phldrT="[Texto]" phldr="0" custT="1"/>
      <dgm:spPr/>
      <dgm:t>
        <a:bodyPr/>
        <a:lstStyle/>
        <a:p>
          <a:r>
            <a:rPr lang="es-CL" sz="1400" b="1" dirty="0">
              <a:latin typeface="Aptos" panose="020B0004020202020204" pitchFamily="34" charset="0"/>
            </a:rPr>
            <a:t>Procedimiento aplicable a las autorizaciones sectoriales</a:t>
          </a:r>
        </a:p>
        <a:p>
          <a:r>
            <a:rPr lang="es-CL" sz="1400" b="1" dirty="0">
              <a:latin typeface="Aptos" panose="020B0004020202020204" pitchFamily="34" charset="0"/>
            </a:rPr>
            <a:t>Art. 13° y </a:t>
          </a:r>
          <a:r>
            <a:rPr lang="es-CL" sz="1400" b="1" dirty="0" err="1">
              <a:latin typeface="Aptos" panose="020B0004020202020204" pitchFamily="34" charset="0"/>
            </a:rPr>
            <a:t>ss</a:t>
          </a:r>
          <a:endParaRPr lang="es-CL" sz="1400" b="1" dirty="0">
            <a:latin typeface="Aptos" panose="020B0004020202020204" pitchFamily="34" charset="0"/>
          </a:endParaRPr>
        </a:p>
        <a:p>
          <a:r>
            <a:rPr lang="es-CL" sz="1400" dirty="0">
              <a:latin typeface="Aptos" panose="020B0004020202020204" pitchFamily="34" charset="0"/>
            </a:rPr>
            <a:t>Se regulan reglas mínimas a las que se sujetarán todos los procedimientos administrativos seguidos para el otorgamiento de autorizaciones sectoriales</a:t>
          </a:r>
        </a:p>
      </dgm:t>
    </dgm:pt>
    <dgm:pt modelId="{C44AF70D-02A5-4533-9FAE-303DA0363485}" type="parTrans" cxnId="{48463307-DD77-43B2-8CC4-450170402482}">
      <dgm:prSet/>
      <dgm:spPr/>
      <dgm:t>
        <a:bodyPr/>
        <a:lstStyle/>
        <a:p>
          <a:endParaRPr lang="es-CL" sz="1400"/>
        </a:p>
      </dgm:t>
    </dgm:pt>
    <dgm:pt modelId="{68E296FC-1F0E-42CC-908E-8DCBC82B6154}" type="sibTrans" cxnId="{48463307-DD77-43B2-8CC4-450170402482}">
      <dgm:prSet/>
      <dgm:spPr/>
      <dgm:t>
        <a:bodyPr/>
        <a:lstStyle/>
        <a:p>
          <a:endParaRPr lang="es-CL" sz="1400"/>
        </a:p>
      </dgm:t>
    </dgm:pt>
    <dgm:pt modelId="{29C965A7-8A26-4B6F-BC98-30F71C5025E4}">
      <dgm:prSet phldrT="[Texto]" phldr="0" custT="1"/>
      <dgm:spPr/>
      <dgm:t>
        <a:bodyPr/>
        <a:lstStyle/>
        <a:p>
          <a:r>
            <a:rPr lang="es-CL" sz="1400" b="1" dirty="0">
              <a:latin typeface="Aptos" panose="020B0004020202020204" pitchFamily="34" charset="0"/>
            </a:rPr>
            <a:t>Oficina de Autorizaciones Sectoriales e inversión</a:t>
          </a:r>
        </a:p>
        <a:p>
          <a:r>
            <a:rPr lang="es-CL" sz="1400" b="1" dirty="0">
              <a:latin typeface="Aptos" panose="020B0004020202020204" pitchFamily="34" charset="0"/>
            </a:rPr>
            <a:t>Art. 40° y </a:t>
          </a:r>
          <a:r>
            <a:rPr lang="es-CL" sz="1400" b="1" dirty="0" err="1">
              <a:latin typeface="Aptos" panose="020B0004020202020204" pitchFamily="34" charset="0"/>
            </a:rPr>
            <a:t>ss</a:t>
          </a:r>
          <a:endParaRPr lang="es-CL" sz="1400" b="1" dirty="0">
            <a:latin typeface="Aptos" panose="020B0004020202020204" pitchFamily="34" charset="0"/>
          </a:endParaRPr>
        </a:p>
        <a:p>
          <a:r>
            <a:rPr lang="es-CL" sz="1400" dirty="0">
              <a:latin typeface="Aptos" panose="020B0004020202020204" pitchFamily="34" charset="0"/>
            </a:rPr>
            <a:t>Vela por el correcto funcionamiento del sistema, además de administrar y operar la ventanilla única</a:t>
          </a:r>
        </a:p>
      </dgm:t>
    </dgm:pt>
    <dgm:pt modelId="{B606332E-3DF7-4E28-914C-1FBC74CF9BC7}" type="parTrans" cxnId="{4BC9D10F-38CA-4C1E-A537-B46F5B909B50}">
      <dgm:prSet/>
      <dgm:spPr/>
      <dgm:t>
        <a:bodyPr/>
        <a:lstStyle/>
        <a:p>
          <a:endParaRPr lang="es-CL" sz="1400"/>
        </a:p>
      </dgm:t>
    </dgm:pt>
    <dgm:pt modelId="{054EA727-3CC1-4EB0-8595-D3B6C18AB980}" type="sibTrans" cxnId="{4BC9D10F-38CA-4C1E-A537-B46F5B909B50}">
      <dgm:prSet/>
      <dgm:spPr/>
      <dgm:t>
        <a:bodyPr/>
        <a:lstStyle/>
        <a:p>
          <a:endParaRPr lang="es-CL" sz="1400"/>
        </a:p>
      </dgm:t>
    </dgm:pt>
    <dgm:pt modelId="{A4886F90-21AD-47C5-A523-7FE1B6DE49EF}">
      <dgm:prSet phldrT="[Texto]" phldr="0" custT="1"/>
      <dgm:spPr/>
      <dgm:t>
        <a:bodyPr/>
        <a:lstStyle/>
        <a:p>
          <a:r>
            <a:rPr lang="es-CL" sz="1400" b="1" dirty="0">
              <a:latin typeface="Aptos" panose="020B0004020202020204" pitchFamily="34" charset="0"/>
            </a:rPr>
            <a:t>Modernización continua de las autorizaciones sectoriales</a:t>
          </a:r>
        </a:p>
        <a:p>
          <a:r>
            <a:rPr lang="es-CL" sz="1400" b="1" dirty="0">
              <a:latin typeface="Aptos" panose="020B0004020202020204" pitchFamily="34" charset="0"/>
            </a:rPr>
            <a:t>Art. 58° y </a:t>
          </a:r>
          <a:r>
            <a:rPr lang="es-CL" sz="1400" b="1" dirty="0" err="1">
              <a:latin typeface="Aptos" panose="020B0004020202020204" pitchFamily="34" charset="0"/>
            </a:rPr>
            <a:t>ss</a:t>
          </a:r>
          <a:endParaRPr lang="es-CL" sz="1400" b="1" dirty="0">
            <a:latin typeface="Aptos" panose="020B0004020202020204" pitchFamily="34" charset="0"/>
          </a:endParaRPr>
        </a:p>
        <a:p>
          <a:r>
            <a:rPr lang="es-CL" sz="1400" dirty="0">
              <a:latin typeface="Aptos" panose="020B0004020202020204" pitchFamily="34" charset="0"/>
            </a:rPr>
            <a:t>Análisis de autorizaciones para su optimización o remplazo por THA , junto con la revisión permanente de la ley y su desempeño</a:t>
          </a:r>
        </a:p>
      </dgm:t>
    </dgm:pt>
    <dgm:pt modelId="{F33DC16F-DFD9-4CA6-B493-233A79FDA15A}" type="parTrans" cxnId="{B3A0BC94-BCA7-48EE-B85A-50628868FD28}">
      <dgm:prSet/>
      <dgm:spPr/>
      <dgm:t>
        <a:bodyPr/>
        <a:lstStyle/>
        <a:p>
          <a:endParaRPr lang="es-CL" sz="1400"/>
        </a:p>
      </dgm:t>
    </dgm:pt>
    <dgm:pt modelId="{733F8740-B916-45E3-B900-CA283BF4FFDB}" type="sibTrans" cxnId="{B3A0BC94-BCA7-48EE-B85A-50628868FD28}">
      <dgm:prSet/>
      <dgm:spPr/>
      <dgm:t>
        <a:bodyPr/>
        <a:lstStyle/>
        <a:p>
          <a:endParaRPr lang="es-CL" sz="1400"/>
        </a:p>
      </dgm:t>
    </dgm:pt>
    <dgm:pt modelId="{9100CD16-42AD-A74F-8C67-10D6AC15F8CD}">
      <dgm:prSet phldrT="[Texto]" phldr="0" custT="1"/>
      <dgm:spPr/>
      <dgm:t>
        <a:bodyPr/>
        <a:lstStyle/>
        <a:p>
          <a:pPr>
            <a:lnSpc>
              <a:spcPct val="100000"/>
            </a:lnSpc>
            <a:buNone/>
          </a:pPr>
          <a:r>
            <a:rPr lang="es-419" sz="1300" dirty="0">
              <a:latin typeface="Aptos" panose="020B0004020202020204" pitchFamily="34" charset="0"/>
            </a:rPr>
            <a:t>La LMAS modifica el artículo 294 del Código de Aguas para </a:t>
          </a:r>
          <a:r>
            <a:rPr lang="es-419" sz="1300" b="1" dirty="0">
              <a:latin typeface="Aptos" panose="020B0004020202020204" pitchFamily="34" charset="0"/>
            </a:rPr>
            <a:t>excluir del permiso de OOMM DGA las siguientes obras</a:t>
          </a:r>
          <a:r>
            <a:rPr lang="es-419" sz="1300" dirty="0">
              <a:latin typeface="Aptos" panose="020B0004020202020204" pitchFamily="34" charset="0"/>
            </a:rPr>
            <a:t>: </a:t>
          </a:r>
        </a:p>
        <a:p>
          <a:pPr>
            <a:lnSpc>
              <a:spcPct val="100000"/>
            </a:lnSpc>
            <a:buNone/>
          </a:pPr>
          <a:r>
            <a:rPr lang="es-419" sz="1300" dirty="0">
              <a:latin typeface="Aptos" panose="020B0004020202020204" pitchFamily="34" charset="0"/>
            </a:rPr>
            <a:t>Depósito de relaves, relaveductos, concentraductos y mineroductos, materias que continúan bajo la competencia de SERNAGEOMIN.</a:t>
          </a:r>
          <a:endParaRPr lang="es-CL" sz="1300" dirty="0">
            <a:latin typeface="Aptos" panose="020B0004020202020204" pitchFamily="34" charset="0"/>
          </a:endParaRPr>
        </a:p>
      </dgm:t>
    </dgm:pt>
    <dgm:pt modelId="{5E9591C5-3F47-6841-A605-38D864D9CE47}" type="parTrans" cxnId="{E11C1433-F0C4-E64D-BCEB-495FBFB2FEF9}">
      <dgm:prSet/>
      <dgm:spPr/>
      <dgm:t>
        <a:bodyPr/>
        <a:lstStyle/>
        <a:p>
          <a:endParaRPr lang="es-MX"/>
        </a:p>
      </dgm:t>
    </dgm:pt>
    <dgm:pt modelId="{3ADC0328-692E-1548-9769-EA70E6FBE62F}" type="sibTrans" cxnId="{E11C1433-F0C4-E64D-BCEB-495FBFB2FEF9}">
      <dgm:prSet/>
      <dgm:spPr/>
      <dgm:t>
        <a:bodyPr/>
        <a:lstStyle/>
        <a:p>
          <a:endParaRPr lang="es-MX"/>
        </a:p>
      </dgm:t>
    </dgm:pt>
    <dgm:pt modelId="{72886F79-BC62-4743-8ECE-0D4DA83B3C6A}" type="pres">
      <dgm:prSet presAssocID="{33B13D2F-3284-482D-AF14-79C92547D043}" presName="diagram" presStyleCnt="0">
        <dgm:presLayoutVars>
          <dgm:dir/>
          <dgm:resizeHandles val="exact"/>
        </dgm:presLayoutVars>
      </dgm:prSet>
      <dgm:spPr/>
    </dgm:pt>
    <dgm:pt modelId="{1E0B730E-2885-4495-AB9D-11F528F8768B}" type="pres">
      <dgm:prSet presAssocID="{B4848716-AC79-453D-AF7C-B47DDA5855F6}" presName="node" presStyleLbl="node1" presStyleIdx="0" presStyleCnt="6">
        <dgm:presLayoutVars>
          <dgm:bulletEnabled val="1"/>
        </dgm:presLayoutVars>
      </dgm:prSet>
      <dgm:spPr/>
    </dgm:pt>
    <dgm:pt modelId="{9BA11F69-4910-4673-B091-D8CD064890F6}" type="pres">
      <dgm:prSet presAssocID="{5664C2D7-024B-4C8F-9BE4-C85DEF39954F}" presName="sibTrans" presStyleCnt="0"/>
      <dgm:spPr/>
    </dgm:pt>
    <dgm:pt modelId="{B264C5EA-5DBE-47BE-AD0E-638DA67ADF8E}" type="pres">
      <dgm:prSet presAssocID="{1C987CC3-79EC-4055-B3B6-9BCF3988DF6F}" presName="node" presStyleLbl="node1" presStyleIdx="1" presStyleCnt="6" custLinFactNeighborX="1015" custLinFactNeighborY="564">
        <dgm:presLayoutVars>
          <dgm:bulletEnabled val="1"/>
        </dgm:presLayoutVars>
      </dgm:prSet>
      <dgm:spPr/>
    </dgm:pt>
    <dgm:pt modelId="{EB781465-F728-4995-9AC3-A0DA94F80188}" type="pres">
      <dgm:prSet presAssocID="{2F355E6E-FA09-4A23-B5D3-ED662A66964D}" presName="sibTrans" presStyleCnt="0"/>
      <dgm:spPr/>
    </dgm:pt>
    <dgm:pt modelId="{5FAE8B49-4D21-45F6-A66B-2F346786EB47}" type="pres">
      <dgm:prSet presAssocID="{23786682-08FC-400A-A55A-BF86080C1612}" presName="node" presStyleLbl="node1" presStyleIdx="2" presStyleCnt="6">
        <dgm:presLayoutVars>
          <dgm:bulletEnabled val="1"/>
        </dgm:presLayoutVars>
      </dgm:prSet>
      <dgm:spPr/>
    </dgm:pt>
    <dgm:pt modelId="{F29D35B5-BF29-45F4-9CA9-8C329FA9241D}" type="pres">
      <dgm:prSet presAssocID="{68E296FC-1F0E-42CC-908E-8DCBC82B6154}" presName="sibTrans" presStyleCnt="0"/>
      <dgm:spPr/>
    </dgm:pt>
    <dgm:pt modelId="{D2A0BAE6-788D-4763-A441-2DA640A90745}" type="pres">
      <dgm:prSet presAssocID="{29C965A7-8A26-4B6F-BC98-30F71C5025E4}" presName="node" presStyleLbl="node1" presStyleIdx="3" presStyleCnt="6">
        <dgm:presLayoutVars>
          <dgm:bulletEnabled val="1"/>
        </dgm:presLayoutVars>
      </dgm:prSet>
      <dgm:spPr/>
    </dgm:pt>
    <dgm:pt modelId="{9A445DE5-D873-4EEF-B32D-530C17A36FD1}" type="pres">
      <dgm:prSet presAssocID="{054EA727-3CC1-4EB0-8595-D3B6C18AB980}" presName="sibTrans" presStyleCnt="0"/>
      <dgm:spPr/>
    </dgm:pt>
    <dgm:pt modelId="{ADA2258F-C676-41C5-BB75-260FE578095F}" type="pres">
      <dgm:prSet presAssocID="{A4886F90-21AD-47C5-A523-7FE1B6DE49EF}" presName="node" presStyleLbl="node1" presStyleIdx="4" presStyleCnt="6">
        <dgm:presLayoutVars>
          <dgm:bulletEnabled val="1"/>
        </dgm:presLayoutVars>
      </dgm:prSet>
      <dgm:spPr/>
    </dgm:pt>
    <dgm:pt modelId="{B7EBB3E5-D29A-EE48-9F7F-3E76574FD6D0}" type="pres">
      <dgm:prSet presAssocID="{733F8740-B916-45E3-B900-CA283BF4FFDB}" presName="sibTrans" presStyleCnt="0"/>
      <dgm:spPr/>
    </dgm:pt>
    <dgm:pt modelId="{EFADE13B-0907-6F4B-8C11-44C6E3BD5273}" type="pres">
      <dgm:prSet presAssocID="{9100CD16-42AD-A74F-8C67-10D6AC15F8CD}" presName="node" presStyleLbl="node1" presStyleIdx="5" presStyleCnt="6">
        <dgm:presLayoutVars>
          <dgm:bulletEnabled val="1"/>
        </dgm:presLayoutVars>
      </dgm:prSet>
      <dgm:spPr/>
    </dgm:pt>
  </dgm:ptLst>
  <dgm:cxnLst>
    <dgm:cxn modelId="{48463307-DD77-43B2-8CC4-450170402482}" srcId="{33B13D2F-3284-482D-AF14-79C92547D043}" destId="{23786682-08FC-400A-A55A-BF86080C1612}" srcOrd="2" destOrd="0" parTransId="{C44AF70D-02A5-4533-9FAE-303DA0363485}" sibTransId="{68E296FC-1F0E-42CC-908E-8DCBC82B6154}"/>
    <dgm:cxn modelId="{4BC9D10F-38CA-4C1E-A537-B46F5B909B50}" srcId="{33B13D2F-3284-482D-AF14-79C92547D043}" destId="{29C965A7-8A26-4B6F-BC98-30F71C5025E4}" srcOrd="3" destOrd="0" parTransId="{B606332E-3DF7-4E28-914C-1FBC74CF9BC7}" sibTransId="{054EA727-3CC1-4EB0-8595-D3B6C18AB980}"/>
    <dgm:cxn modelId="{F223FC15-550E-41D5-A5F5-54509E63F1C2}" type="presOf" srcId="{1C987CC3-79EC-4055-B3B6-9BCF3988DF6F}" destId="{B264C5EA-5DBE-47BE-AD0E-638DA67ADF8E}" srcOrd="0" destOrd="0" presId="urn:microsoft.com/office/officeart/2005/8/layout/default"/>
    <dgm:cxn modelId="{E11C1433-F0C4-E64D-BCEB-495FBFB2FEF9}" srcId="{33B13D2F-3284-482D-AF14-79C92547D043}" destId="{9100CD16-42AD-A74F-8C67-10D6AC15F8CD}" srcOrd="5" destOrd="0" parTransId="{5E9591C5-3F47-6841-A605-38D864D9CE47}" sibTransId="{3ADC0328-692E-1548-9769-EA70E6FBE62F}"/>
    <dgm:cxn modelId="{A853C551-CDEF-D040-AB78-F563F3282F54}" type="presOf" srcId="{9100CD16-42AD-A74F-8C67-10D6AC15F8CD}" destId="{EFADE13B-0907-6F4B-8C11-44C6E3BD5273}" srcOrd="0" destOrd="0" presId="urn:microsoft.com/office/officeart/2005/8/layout/default"/>
    <dgm:cxn modelId="{9E43C988-B8F0-4879-B877-71FBA59F4201}" srcId="{33B13D2F-3284-482D-AF14-79C92547D043}" destId="{1C987CC3-79EC-4055-B3B6-9BCF3988DF6F}" srcOrd="1" destOrd="0" parTransId="{3955D987-9241-43F4-A959-C47B9B50C843}" sibTransId="{2F355E6E-FA09-4A23-B5D3-ED662A66964D}"/>
    <dgm:cxn modelId="{03D9AD93-F207-4152-85CC-5E5A288A5987}" type="presOf" srcId="{33B13D2F-3284-482D-AF14-79C92547D043}" destId="{72886F79-BC62-4743-8ECE-0D4DA83B3C6A}" srcOrd="0" destOrd="0" presId="urn:microsoft.com/office/officeart/2005/8/layout/default"/>
    <dgm:cxn modelId="{B3A0BC94-BCA7-48EE-B85A-50628868FD28}" srcId="{33B13D2F-3284-482D-AF14-79C92547D043}" destId="{A4886F90-21AD-47C5-A523-7FE1B6DE49EF}" srcOrd="4" destOrd="0" parTransId="{F33DC16F-DFD9-4CA6-B493-233A79FDA15A}" sibTransId="{733F8740-B916-45E3-B900-CA283BF4FFDB}"/>
    <dgm:cxn modelId="{36FA6C9E-3461-4032-8B3F-1EE034A4F9F4}" type="presOf" srcId="{A4886F90-21AD-47C5-A523-7FE1B6DE49EF}" destId="{ADA2258F-C676-41C5-BB75-260FE578095F}" srcOrd="0" destOrd="0" presId="urn:microsoft.com/office/officeart/2005/8/layout/default"/>
    <dgm:cxn modelId="{2033E5AF-2508-4EFC-97F6-83F51896704A}" srcId="{33B13D2F-3284-482D-AF14-79C92547D043}" destId="{B4848716-AC79-453D-AF7C-B47DDA5855F6}" srcOrd="0" destOrd="0" parTransId="{0FD76982-6217-44D3-9014-0FABAB01285F}" sibTransId="{5664C2D7-024B-4C8F-9BE4-C85DEF39954F}"/>
    <dgm:cxn modelId="{3867BBBF-8500-462F-BDD8-424E0EF46E8B}" type="presOf" srcId="{23786682-08FC-400A-A55A-BF86080C1612}" destId="{5FAE8B49-4D21-45F6-A66B-2F346786EB47}" srcOrd="0" destOrd="0" presId="urn:microsoft.com/office/officeart/2005/8/layout/default"/>
    <dgm:cxn modelId="{238653CB-CB72-46A5-BBEA-AB64EE1576FC}" type="presOf" srcId="{B4848716-AC79-453D-AF7C-B47DDA5855F6}" destId="{1E0B730E-2885-4495-AB9D-11F528F8768B}" srcOrd="0" destOrd="0" presId="urn:microsoft.com/office/officeart/2005/8/layout/default"/>
    <dgm:cxn modelId="{C69F45D9-4D8B-4A0A-8D75-640507CB4520}" type="presOf" srcId="{29C965A7-8A26-4B6F-BC98-30F71C5025E4}" destId="{D2A0BAE6-788D-4763-A441-2DA640A90745}" srcOrd="0" destOrd="0" presId="urn:microsoft.com/office/officeart/2005/8/layout/default"/>
    <dgm:cxn modelId="{B81A0085-63AD-4369-8412-E52DDB246A5C}" type="presParOf" srcId="{72886F79-BC62-4743-8ECE-0D4DA83B3C6A}" destId="{1E0B730E-2885-4495-AB9D-11F528F8768B}" srcOrd="0" destOrd="0" presId="urn:microsoft.com/office/officeart/2005/8/layout/default"/>
    <dgm:cxn modelId="{66580FC3-6F6C-4CCE-AC2A-5861B755484A}" type="presParOf" srcId="{72886F79-BC62-4743-8ECE-0D4DA83B3C6A}" destId="{9BA11F69-4910-4673-B091-D8CD064890F6}" srcOrd="1" destOrd="0" presId="urn:microsoft.com/office/officeart/2005/8/layout/default"/>
    <dgm:cxn modelId="{4A2007AB-DAC6-40C1-897E-3A3FF97A3050}" type="presParOf" srcId="{72886F79-BC62-4743-8ECE-0D4DA83B3C6A}" destId="{B264C5EA-5DBE-47BE-AD0E-638DA67ADF8E}" srcOrd="2" destOrd="0" presId="urn:microsoft.com/office/officeart/2005/8/layout/default"/>
    <dgm:cxn modelId="{DDC5F771-572F-4DC1-A6AE-5A7ED427188A}" type="presParOf" srcId="{72886F79-BC62-4743-8ECE-0D4DA83B3C6A}" destId="{EB781465-F728-4995-9AC3-A0DA94F80188}" srcOrd="3" destOrd="0" presId="urn:microsoft.com/office/officeart/2005/8/layout/default"/>
    <dgm:cxn modelId="{D3A8F064-5280-4817-B6F4-B8B42A488766}" type="presParOf" srcId="{72886F79-BC62-4743-8ECE-0D4DA83B3C6A}" destId="{5FAE8B49-4D21-45F6-A66B-2F346786EB47}" srcOrd="4" destOrd="0" presId="urn:microsoft.com/office/officeart/2005/8/layout/default"/>
    <dgm:cxn modelId="{8319F43F-D020-4923-A363-77F40BA362AD}" type="presParOf" srcId="{72886F79-BC62-4743-8ECE-0D4DA83B3C6A}" destId="{F29D35B5-BF29-45F4-9CA9-8C329FA9241D}" srcOrd="5" destOrd="0" presId="urn:microsoft.com/office/officeart/2005/8/layout/default"/>
    <dgm:cxn modelId="{A473EBE6-21D0-4F64-8F96-2299459C8709}" type="presParOf" srcId="{72886F79-BC62-4743-8ECE-0D4DA83B3C6A}" destId="{D2A0BAE6-788D-4763-A441-2DA640A90745}" srcOrd="6" destOrd="0" presId="urn:microsoft.com/office/officeart/2005/8/layout/default"/>
    <dgm:cxn modelId="{F0195506-0F9E-47AE-B245-422F9F942B5B}" type="presParOf" srcId="{72886F79-BC62-4743-8ECE-0D4DA83B3C6A}" destId="{9A445DE5-D873-4EEF-B32D-530C17A36FD1}" srcOrd="7" destOrd="0" presId="urn:microsoft.com/office/officeart/2005/8/layout/default"/>
    <dgm:cxn modelId="{EC69F3DD-AC68-4821-ABA0-C971376523CA}" type="presParOf" srcId="{72886F79-BC62-4743-8ECE-0D4DA83B3C6A}" destId="{ADA2258F-C676-41C5-BB75-260FE578095F}" srcOrd="8" destOrd="0" presId="urn:microsoft.com/office/officeart/2005/8/layout/default"/>
    <dgm:cxn modelId="{3882C5AC-85D4-F04D-9C57-A043D68871C2}" type="presParOf" srcId="{72886F79-BC62-4743-8ECE-0D4DA83B3C6A}" destId="{B7EBB3E5-D29A-EE48-9F7F-3E76574FD6D0}" srcOrd="9" destOrd="0" presId="urn:microsoft.com/office/officeart/2005/8/layout/default"/>
    <dgm:cxn modelId="{329A5EA1-C7A4-3741-8FD3-A1A7D658EED5}" type="presParOf" srcId="{72886F79-BC62-4743-8ECE-0D4DA83B3C6A}" destId="{EFADE13B-0907-6F4B-8C11-44C6E3BD5273}" srcOrd="10" destOrd="0" presId="urn:microsoft.com/office/officeart/2005/8/layout/default"/>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EE3838B-489B-4073-92D5-96C72FD8EF2A}" type="doc">
      <dgm:prSet loTypeId="urn:microsoft.com/office/officeart/2008/layout/HalfCircleOrganizationChart" loCatId="list" qsTypeId="urn:microsoft.com/office/officeart/2005/8/quickstyle/simple1" qsCatId="simple" csTypeId="urn:microsoft.com/office/officeart/2005/8/colors/accent3_1" csCatId="accent3" phldr="1"/>
      <dgm:spPr/>
      <dgm:t>
        <a:bodyPr/>
        <a:lstStyle/>
        <a:p>
          <a:endParaRPr lang="es-CL"/>
        </a:p>
      </dgm:t>
    </dgm:pt>
    <dgm:pt modelId="{5FD417D8-6F57-4137-AE10-496D0062C672}">
      <dgm:prSet phldrT="[Texto]" custT="1"/>
      <dgm:spPr/>
      <dgm:t>
        <a:bodyPr/>
        <a:lstStyle/>
        <a:p>
          <a:pPr>
            <a:buClr>
              <a:srgbClr val="008000"/>
            </a:buClr>
            <a:buFont typeface="Wingdings" panose="05000000000000000000" pitchFamily="2" charset="2"/>
            <a:buChar char="Ø"/>
          </a:pPr>
          <a:r>
            <a:rPr lang="es-ES_tradnl" sz="1400" b="1" cap="small" baseline="0" noProof="0" dirty="0">
              <a:solidFill>
                <a:schemeClr val="tx1"/>
              </a:solidFill>
            </a:rPr>
            <a:t>Oficina de Autorizaciones Sectoriales e Inversión </a:t>
          </a:r>
        </a:p>
      </dgm:t>
    </dgm:pt>
    <dgm:pt modelId="{352BD483-5818-4A4D-8E78-BDB7B90F4E39}" type="parTrans" cxnId="{360D7A14-E496-4D01-9315-1DD47DB3867A}">
      <dgm:prSet/>
      <dgm:spPr>
        <a:ln>
          <a:solidFill>
            <a:srgbClr val="4EA72E"/>
          </a:solidFill>
        </a:ln>
      </dgm:spPr>
      <dgm:t>
        <a:bodyPr/>
        <a:lstStyle/>
        <a:p>
          <a:endParaRPr lang="es-CL" sz="1400"/>
        </a:p>
      </dgm:t>
    </dgm:pt>
    <dgm:pt modelId="{9BBDAA9A-A954-489E-A6ED-5467010CB53B}" type="sibTrans" cxnId="{360D7A14-E496-4D01-9315-1DD47DB3867A}">
      <dgm:prSet/>
      <dgm:spPr/>
      <dgm:t>
        <a:bodyPr/>
        <a:lstStyle/>
        <a:p>
          <a:endParaRPr lang="es-CL" sz="1400"/>
        </a:p>
      </dgm:t>
    </dgm:pt>
    <dgm:pt modelId="{2F3CEA82-962E-45C7-BC18-42FD95FBEFB4}">
      <dgm:prSet phldrT="[Texto]" custT="1"/>
      <dgm:spPr/>
      <dgm:t>
        <a:bodyPr/>
        <a:lstStyle/>
        <a:p>
          <a:r>
            <a:rPr lang="es-ES_tradnl" sz="1400" b="1" cap="small" baseline="0" noProof="0" dirty="0">
              <a:solidFill>
                <a:schemeClr val="tx1"/>
              </a:solidFill>
            </a:rPr>
            <a:t>Comité de Autorizaciones Sectoriales e Inversión</a:t>
          </a:r>
        </a:p>
      </dgm:t>
    </dgm:pt>
    <dgm:pt modelId="{86623832-A239-4FD2-B693-AF78969B1EAF}" type="parTrans" cxnId="{CCEB3DEE-BE1F-4A0F-9C89-2877C602F4E5}">
      <dgm:prSet/>
      <dgm:spPr/>
      <dgm:t>
        <a:bodyPr/>
        <a:lstStyle/>
        <a:p>
          <a:endParaRPr lang="es-CL" sz="1400"/>
        </a:p>
      </dgm:t>
    </dgm:pt>
    <dgm:pt modelId="{DD2D6877-B28A-40E0-9367-DDEFCBEF5C0D}" type="sibTrans" cxnId="{CCEB3DEE-BE1F-4A0F-9C89-2877C602F4E5}">
      <dgm:prSet/>
      <dgm:spPr/>
      <dgm:t>
        <a:bodyPr/>
        <a:lstStyle/>
        <a:p>
          <a:endParaRPr lang="es-CL" sz="1400"/>
        </a:p>
      </dgm:t>
    </dgm:pt>
    <dgm:pt modelId="{40612DBF-3634-4958-9128-8A5E40BE2091}">
      <dgm:prSet phldrT="[Texto]" custT="1"/>
      <dgm:spPr/>
      <dgm:t>
        <a:bodyPr/>
        <a:lstStyle/>
        <a:p>
          <a:pPr>
            <a:buNone/>
          </a:pPr>
          <a:r>
            <a:rPr lang="es-ES_tradnl" sz="1400" b="1" cap="small" baseline="0" noProof="0" dirty="0">
              <a:solidFill>
                <a:schemeClr val="tx1"/>
              </a:solidFill>
            </a:rPr>
            <a:t>Ministerios, subsecretarías, los servicios públicos, OAE y entidades de derecho público competentes</a:t>
          </a:r>
        </a:p>
      </dgm:t>
    </dgm:pt>
    <dgm:pt modelId="{23F11CAD-68FA-413A-9FE5-1BAE61CDBD04}" type="parTrans" cxnId="{7820FF87-6902-4E3B-902C-E4411916A67E}">
      <dgm:prSet/>
      <dgm:spPr>
        <a:ln>
          <a:solidFill>
            <a:srgbClr val="4EA72E"/>
          </a:solidFill>
        </a:ln>
      </dgm:spPr>
      <dgm:t>
        <a:bodyPr/>
        <a:lstStyle/>
        <a:p>
          <a:endParaRPr lang="es-CL" sz="1400"/>
        </a:p>
      </dgm:t>
    </dgm:pt>
    <dgm:pt modelId="{C1A4DE70-54D3-4556-A5F4-CC2DD4FD69A2}" type="sibTrans" cxnId="{7820FF87-6902-4E3B-902C-E4411916A67E}">
      <dgm:prSet/>
      <dgm:spPr/>
      <dgm:t>
        <a:bodyPr/>
        <a:lstStyle/>
        <a:p>
          <a:endParaRPr lang="es-CL" sz="1400"/>
        </a:p>
      </dgm:t>
    </dgm:pt>
    <dgm:pt modelId="{F07450F0-F2E3-E74E-B4CF-F1CE340D2FDC}">
      <dgm:prSet custT="1"/>
      <dgm:spPr/>
      <dgm:t>
        <a:bodyPr/>
        <a:lstStyle/>
        <a:p>
          <a:pPr>
            <a:lnSpc>
              <a:spcPct val="100000"/>
            </a:lnSpc>
            <a:spcAft>
              <a:spcPts val="0"/>
            </a:spcAft>
          </a:pPr>
          <a:r>
            <a:rPr lang="es-ES_tradnl" sz="1600" b="1" cap="small" baseline="0" noProof="0" dirty="0">
              <a:solidFill>
                <a:schemeClr val="tx1"/>
              </a:solidFill>
            </a:rPr>
            <a:t>Sistema Regulación </a:t>
          </a:r>
        </a:p>
        <a:p>
          <a:pPr>
            <a:lnSpc>
              <a:spcPct val="100000"/>
            </a:lnSpc>
            <a:spcAft>
              <a:spcPts val="0"/>
            </a:spcAft>
          </a:pPr>
          <a:r>
            <a:rPr lang="es-ES_tradnl" sz="1600" b="1" cap="small" baseline="0" noProof="0" dirty="0">
              <a:solidFill>
                <a:schemeClr val="tx1"/>
              </a:solidFill>
            </a:rPr>
            <a:t>y </a:t>
          </a:r>
        </a:p>
        <a:p>
          <a:pPr>
            <a:lnSpc>
              <a:spcPct val="100000"/>
            </a:lnSpc>
            <a:spcAft>
              <a:spcPts val="0"/>
            </a:spcAft>
          </a:pPr>
          <a:r>
            <a:rPr lang="es-ES_tradnl" sz="1600" b="1" cap="small" baseline="0" noProof="0" dirty="0">
              <a:solidFill>
                <a:schemeClr val="tx1"/>
              </a:solidFill>
            </a:rPr>
            <a:t>Evaluación Sectorial</a:t>
          </a:r>
        </a:p>
      </dgm:t>
    </dgm:pt>
    <dgm:pt modelId="{B8E16EE0-48BA-4D4F-92BA-8EAEE71F51C0}" type="parTrans" cxnId="{C83CE555-08B1-CE40-8333-B6ABEBAB5488}">
      <dgm:prSet/>
      <dgm:spPr/>
      <dgm:t>
        <a:bodyPr/>
        <a:lstStyle/>
        <a:p>
          <a:endParaRPr lang="es-MX"/>
        </a:p>
      </dgm:t>
    </dgm:pt>
    <dgm:pt modelId="{D31FE3B6-3F83-2B46-8436-659D78BEA521}" type="sibTrans" cxnId="{C83CE555-08B1-CE40-8333-B6ABEBAB5488}">
      <dgm:prSet/>
      <dgm:spPr/>
      <dgm:t>
        <a:bodyPr/>
        <a:lstStyle/>
        <a:p>
          <a:endParaRPr lang="es-MX"/>
        </a:p>
      </dgm:t>
    </dgm:pt>
    <dgm:pt modelId="{D21A5B12-C91B-414F-85AB-DEC9627CC5C2}" type="pres">
      <dgm:prSet presAssocID="{6EE3838B-489B-4073-92D5-96C72FD8EF2A}" presName="Name0" presStyleCnt="0">
        <dgm:presLayoutVars>
          <dgm:orgChart val="1"/>
          <dgm:chPref val="1"/>
          <dgm:dir/>
          <dgm:animOne val="branch"/>
          <dgm:animLvl val="lvl"/>
          <dgm:resizeHandles/>
        </dgm:presLayoutVars>
      </dgm:prSet>
      <dgm:spPr/>
    </dgm:pt>
    <dgm:pt modelId="{293E21E9-9515-2046-BD55-955E7B871C69}" type="pres">
      <dgm:prSet presAssocID="{F07450F0-F2E3-E74E-B4CF-F1CE340D2FDC}" presName="hierRoot1" presStyleCnt="0">
        <dgm:presLayoutVars>
          <dgm:hierBranch val="init"/>
        </dgm:presLayoutVars>
      </dgm:prSet>
      <dgm:spPr/>
    </dgm:pt>
    <dgm:pt modelId="{4D0CB920-A8DF-8347-94FE-7BA580766886}" type="pres">
      <dgm:prSet presAssocID="{F07450F0-F2E3-E74E-B4CF-F1CE340D2FDC}" presName="rootComposite1" presStyleCnt="0"/>
      <dgm:spPr/>
    </dgm:pt>
    <dgm:pt modelId="{2005514A-5B3C-604F-92ED-B557B59363B5}" type="pres">
      <dgm:prSet presAssocID="{F07450F0-F2E3-E74E-B4CF-F1CE340D2FDC}" presName="rootText1" presStyleLbl="alignAcc1" presStyleIdx="0" presStyleCnt="0">
        <dgm:presLayoutVars>
          <dgm:chPref val="3"/>
        </dgm:presLayoutVars>
      </dgm:prSet>
      <dgm:spPr/>
    </dgm:pt>
    <dgm:pt modelId="{28F91D41-FDBF-A143-9507-FC24FACB423F}" type="pres">
      <dgm:prSet presAssocID="{F07450F0-F2E3-E74E-B4CF-F1CE340D2FDC}" presName="topArc1" presStyleLbl="parChTrans1D1" presStyleIdx="0" presStyleCnt="8"/>
      <dgm:spPr>
        <a:ln>
          <a:solidFill>
            <a:srgbClr val="4EA72E"/>
          </a:solidFill>
        </a:ln>
      </dgm:spPr>
    </dgm:pt>
    <dgm:pt modelId="{78BFD7A1-F641-D14C-990A-351559FD16CD}" type="pres">
      <dgm:prSet presAssocID="{F07450F0-F2E3-E74E-B4CF-F1CE340D2FDC}" presName="bottomArc1" presStyleLbl="parChTrans1D1" presStyleIdx="1" presStyleCnt="8"/>
      <dgm:spPr>
        <a:ln>
          <a:solidFill>
            <a:srgbClr val="4EA72E"/>
          </a:solidFill>
        </a:ln>
      </dgm:spPr>
    </dgm:pt>
    <dgm:pt modelId="{08086885-8ADC-0C43-845B-55A9FAACED15}" type="pres">
      <dgm:prSet presAssocID="{F07450F0-F2E3-E74E-B4CF-F1CE340D2FDC}" presName="topConnNode1" presStyleLbl="node1" presStyleIdx="0" presStyleCnt="0"/>
      <dgm:spPr/>
    </dgm:pt>
    <dgm:pt modelId="{2D0D9FE8-FF26-9C40-B498-5CF93C38AA42}" type="pres">
      <dgm:prSet presAssocID="{F07450F0-F2E3-E74E-B4CF-F1CE340D2FDC}" presName="hierChild2" presStyleCnt="0"/>
      <dgm:spPr/>
    </dgm:pt>
    <dgm:pt modelId="{9E4F356C-7CB6-FC42-B145-C6BA10DA7D05}" type="pres">
      <dgm:prSet presAssocID="{352BD483-5818-4A4D-8E78-BDB7B90F4E39}" presName="Name28" presStyleLbl="parChTrans1D2" presStyleIdx="0" presStyleCnt="3"/>
      <dgm:spPr/>
    </dgm:pt>
    <dgm:pt modelId="{21D5BE3D-BA6D-6640-95F2-D6A94037183A}" type="pres">
      <dgm:prSet presAssocID="{5FD417D8-6F57-4137-AE10-496D0062C672}" presName="hierRoot2" presStyleCnt="0">
        <dgm:presLayoutVars>
          <dgm:hierBranch val="init"/>
        </dgm:presLayoutVars>
      </dgm:prSet>
      <dgm:spPr/>
    </dgm:pt>
    <dgm:pt modelId="{6108BC4E-8A1C-B440-A608-8D9CD7A371F6}" type="pres">
      <dgm:prSet presAssocID="{5FD417D8-6F57-4137-AE10-496D0062C672}" presName="rootComposite2" presStyleCnt="0"/>
      <dgm:spPr/>
    </dgm:pt>
    <dgm:pt modelId="{6AF1F059-4997-7A4D-A649-C927D4D42C1C}" type="pres">
      <dgm:prSet presAssocID="{5FD417D8-6F57-4137-AE10-496D0062C672}" presName="rootText2" presStyleLbl="alignAcc1" presStyleIdx="0" presStyleCnt="0">
        <dgm:presLayoutVars>
          <dgm:chPref val="3"/>
        </dgm:presLayoutVars>
      </dgm:prSet>
      <dgm:spPr/>
    </dgm:pt>
    <dgm:pt modelId="{EC99612A-4D16-EE4E-9E0C-4F135EE09A52}" type="pres">
      <dgm:prSet presAssocID="{5FD417D8-6F57-4137-AE10-496D0062C672}" presName="topArc2" presStyleLbl="parChTrans1D1" presStyleIdx="2" presStyleCnt="8"/>
      <dgm:spPr>
        <a:ln>
          <a:solidFill>
            <a:srgbClr val="4EA72E"/>
          </a:solidFill>
        </a:ln>
      </dgm:spPr>
    </dgm:pt>
    <dgm:pt modelId="{0096B499-248D-BB46-BD9E-68B6E260997D}" type="pres">
      <dgm:prSet presAssocID="{5FD417D8-6F57-4137-AE10-496D0062C672}" presName="bottomArc2" presStyleLbl="parChTrans1D1" presStyleIdx="3" presStyleCnt="8"/>
      <dgm:spPr>
        <a:ln>
          <a:solidFill>
            <a:srgbClr val="4EA72E"/>
          </a:solidFill>
        </a:ln>
      </dgm:spPr>
    </dgm:pt>
    <dgm:pt modelId="{E3DA837D-6D06-C84B-B00B-032B06D58519}" type="pres">
      <dgm:prSet presAssocID="{5FD417D8-6F57-4137-AE10-496D0062C672}" presName="topConnNode2" presStyleLbl="node2" presStyleIdx="0" presStyleCnt="0"/>
      <dgm:spPr/>
    </dgm:pt>
    <dgm:pt modelId="{26AED2E5-65D1-3541-8975-88ED48ECBA8F}" type="pres">
      <dgm:prSet presAssocID="{5FD417D8-6F57-4137-AE10-496D0062C672}" presName="hierChild4" presStyleCnt="0"/>
      <dgm:spPr/>
    </dgm:pt>
    <dgm:pt modelId="{55A79273-489B-8740-893E-E300BA67D168}" type="pres">
      <dgm:prSet presAssocID="{5FD417D8-6F57-4137-AE10-496D0062C672}" presName="hierChild5" presStyleCnt="0"/>
      <dgm:spPr/>
    </dgm:pt>
    <dgm:pt modelId="{3CB5229A-BECD-FE43-8A09-A7FE1B6D637E}" type="pres">
      <dgm:prSet presAssocID="{86623832-A239-4FD2-B693-AF78969B1EAF}" presName="Name28" presStyleLbl="parChTrans1D2" presStyleIdx="1" presStyleCnt="3"/>
      <dgm:spPr/>
    </dgm:pt>
    <dgm:pt modelId="{E4E44283-F9C4-4249-9784-57AF1B06FC64}" type="pres">
      <dgm:prSet presAssocID="{2F3CEA82-962E-45C7-BC18-42FD95FBEFB4}" presName="hierRoot2" presStyleCnt="0">
        <dgm:presLayoutVars>
          <dgm:hierBranch val="init"/>
        </dgm:presLayoutVars>
      </dgm:prSet>
      <dgm:spPr/>
    </dgm:pt>
    <dgm:pt modelId="{A89E10CB-2B24-784B-B7AB-465D6BA5CE3A}" type="pres">
      <dgm:prSet presAssocID="{2F3CEA82-962E-45C7-BC18-42FD95FBEFB4}" presName="rootComposite2" presStyleCnt="0"/>
      <dgm:spPr/>
    </dgm:pt>
    <dgm:pt modelId="{FEE1D336-7080-C64D-9D40-75EE264E7FF7}" type="pres">
      <dgm:prSet presAssocID="{2F3CEA82-962E-45C7-BC18-42FD95FBEFB4}" presName="rootText2" presStyleLbl="alignAcc1" presStyleIdx="0" presStyleCnt="0">
        <dgm:presLayoutVars>
          <dgm:chPref val="3"/>
        </dgm:presLayoutVars>
      </dgm:prSet>
      <dgm:spPr/>
    </dgm:pt>
    <dgm:pt modelId="{66B9DDD2-B089-2444-93C3-F8E61D115CAB}" type="pres">
      <dgm:prSet presAssocID="{2F3CEA82-962E-45C7-BC18-42FD95FBEFB4}" presName="topArc2" presStyleLbl="parChTrans1D1" presStyleIdx="4" presStyleCnt="8"/>
      <dgm:spPr>
        <a:ln>
          <a:solidFill>
            <a:srgbClr val="4EA72E"/>
          </a:solidFill>
        </a:ln>
      </dgm:spPr>
    </dgm:pt>
    <dgm:pt modelId="{11745F78-9B73-9B42-BD5A-F12C79B9E451}" type="pres">
      <dgm:prSet presAssocID="{2F3CEA82-962E-45C7-BC18-42FD95FBEFB4}" presName="bottomArc2" presStyleLbl="parChTrans1D1" presStyleIdx="5" presStyleCnt="8"/>
      <dgm:spPr>
        <a:ln>
          <a:solidFill>
            <a:srgbClr val="4EA72E"/>
          </a:solidFill>
        </a:ln>
      </dgm:spPr>
    </dgm:pt>
    <dgm:pt modelId="{F71D33D5-01B8-3545-9FA7-0DF94A605C03}" type="pres">
      <dgm:prSet presAssocID="{2F3CEA82-962E-45C7-BC18-42FD95FBEFB4}" presName="topConnNode2" presStyleLbl="node2" presStyleIdx="0" presStyleCnt="0"/>
      <dgm:spPr/>
    </dgm:pt>
    <dgm:pt modelId="{BFF23F87-03D2-964E-9775-1926406AA1E3}" type="pres">
      <dgm:prSet presAssocID="{2F3CEA82-962E-45C7-BC18-42FD95FBEFB4}" presName="hierChild4" presStyleCnt="0"/>
      <dgm:spPr/>
    </dgm:pt>
    <dgm:pt modelId="{E66DEA16-77C5-4F4E-97A3-CBBDC4848EF7}" type="pres">
      <dgm:prSet presAssocID="{2F3CEA82-962E-45C7-BC18-42FD95FBEFB4}" presName="hierChild5" presStyleCnt="0"/>
      <dgm:spPr/>
    </dgm:pt>
    <dgm:pt modelId="{87AB4FFA-36F0-6142-9F5F-8314A6CA9913}" type="pres">
      <dgm:prSet presAssocID="{23F11CAD-68FA-413A-9FE5-1BAE61CDBD04}" presName="Name28" presStyleLbl="parChTrans1D2" presStyleIdx="2" presStyleCnt="3"/>
      <dgm:spPr/>
    </dgm:pt>
    <dgm:pt modelId="{5F58BFF3-9E9C-E040-B22F-46F5257718C8}" type="pres">
      <dgm:prSet presAssocID="{40612DBF-3634-4958-9128-8A5E40BE2091}" presName="hierRoot2" presStyleCnt="0">
        <dgm:presLayoutVars>
          <dgm:hierBranch val="init"/>
        </dgm:presLayoutVars>
      </dgm:prSet>
      <dgm:spPr/>
    </dgm:pt>
    <dgm:pt modelId="{89F2FF9B-DBBD-2347-B1A1-451AE3AB1DF5}" type="pres">
      <dgm:prSet presAssocID="{40612DBF-3634-4958-9128-8A5E40BE2091}" presName="rootComposite2" presStyleCnt="0"/>
      <dgm:spPr/>
    </dgm:pt>
    <dgm:pt modelId="{9513A826-0722-4249-B058-54DD07340333}" type="pres">
      <dgm:prSet presAssocID="{40612DBF-3634-4958-9128-8A5E40BE2091}" presName="rootText2" presStyleLbl="alignAcc1" presStyleIdx="0" presStyleCnt="0" custScaleX="133215">
        <dgm:presLayoutVars>
          <dgm:chPref val="3"/>
        </dgm:presLayoutVars>
      </dgm:prSet>
      <dgm:spPr/>
    </dgm:pt>
    <dgm:pt modelId="{FC0E213A-D2AA-DB4F-A2AF-1E28D45D9746}" type="pres">
      <dgm:prSet presAssocID="{40612DBF-3634-4958-9128-8A5E40BE2091}" presName="topArc2" presStyleLbl="parChTrans1D1" presStyleIdx="6" presStyleCnt="8"/>
      <dgm:spPr>
        <a:ln>
          <a:solidFill>
            <a:srgbClr val="4EA72E"/>
          </a:solidFill>
        </a:ln>
      </dgm:spPr>
    </dgm:pt>
    <dgm:pt modelId="{B215A8F3-C649-BF4A-B5A7-C880A31A1D7F}" type="pres">
      <dgm:prSet presAssocID="{40612DBF-3634-4958-9128-8A5E40BE2091}" presName="bottomArc2" presStyleLbl="parChTrans1D1" presStyleIdx="7" presStyleCnt="8"/>
      <dgm:spPr>
        <a:ln>
          <a:solidFill>
            <a:srgbClr val="4EA72E"/>
          </a:solidFill>
        </a:ln>
      </dgm:spPr>
    </dgm:pt>
    <dgm:pt modelId="{BA913039-1694-9345-9393-67EF4E0EADF9}" type="pres">
      <dgm:prSet presAssocID="{40612DBF-3634-4958-9128-8A5E40BE2091}" presName="topConnNode2" presStyleLbl="node2" presStyleIdx="0" presStyleCnt="0"/>
      <dgm:spPr/>
    </dgm:pt>
    <dgm:pt modelId="{6F663D75-94EC-F84D-992C-4B0235A9EA9C}" type="pres">
      <dgm:prSet presAssocID="{40612DBF-3634-4958-9128-8A5E40BE2091}" presName="hierChild4" presStyleCnt="0"/>
      <dgm:spPr/>
    </dgm:pt>
    <dgm:pt modelId="{497E9701-B008-BC40-9FAF-548A177AF525}" type="pres">
      <dgm:prSet presAssocID="{40612DBF-3634-4958-9128-8A5E40BE2091}" presName="hierChild5" presStyleCnt="0"/>
      <dgm:spPr/>
    </dgm:pt>
    <dgm:pt modelId="{58E1E359-DB7D-DC49-9669-C841E8EBDC61}" type="pres">
      <dgm:prSet presAssocID="{F07450F0-F2E3-E74E-B4CF-F1CE340D2FDC}" presName="hierChild3" presStyleCnt="0"/>
      <dgm:spPr/>
    </dgm:pt>
  </dgm:ptLst>
  <dgm:cxnLst>
    <dgm:cxn modelId="{5E0D1703-898C-474B-887D-62C1DEEC666F}" type="presOf" srcId="{86623832-A239-4FD2-B693-AF78969B1EAF}" destId="{3CB5229A-BECD-FE43-8A09-A7FE1B6D637E}" srcOrd="0" destOrd="0" presId="urn:microsoft.com/office/officeart/2008/layout/HalfCircleOrganizationChart"/>
    <dgm:cxn modelId="{0E3C2205-323D-D642-A6D4-923D50D29FEB}" type="presOf" srcId="{2F3CEA82-962E-45C7-BC18-42FD95FBEFB4}" destId="{FEE1D336-7080-C64D-9D40-75EE264E7FF7}" srcOrd="0" destOrd="0" presId="urn:microsoft.com/office/officeart/2008/layout/HalfCircleOrganizationChart"/>
    <dgm:cxn modelId="{0836450A-5640-3744-9FB0-D5553DAA0E68}" type="presOf" srcId="{F07450F0-F2E3-E74E-B4CF-F1CE340D2FDC}" destId="{2005514A-5B3C-604F-92ED-B557B59363B5}" srcOrd="0" destOrd="0" presId="urn:microsoft.com/office/officeart/2008/layout/HalfCircleOrganizationChart"/>
    <dgm:cxn modelId="{360D7A14-E496-4D01-9315-1DD47DB3867A}" srcId="{F07450F0-F2E3-E74E-B4CF-F1CE340D2FDC}" destId="{5FD417D8-6F57-4137-AE10-496D0062C672}" srcOrd="0" destOrd="0" parTransId="{352BD483-5818-4A4D-8E78-BDB7B90F4E39}" sibTransId="{9BBDAA9A-A954-489E-A6ED-5467010CB53B}"/>
    <dgm:cxn modelId="{5F0DDF17-D344-B64A-B8A8-C40658159832}" type="presOf" srcId="{5FD417D8-6F57-4137-AE10-496D0062C672}" destId="{E3DA837D-6D06-C84B-B00B-032B06D58519}" srcOrd="1" destOrd="0" presId="urn:microsoft.com/office/officeart/2008/layout/HalfCircleOrganizationChart"/>
    <dgm:cxn modelId="{784DB820-487F-4F44-B6AC-A45AE3E38E9F}" type="presOf" srcId="{40612DBF-3634-4958-9128-8A5E40BE2091}" destId="{BA913039-1694-9345-9393-67EF4E0EADF9}" srcOrd="1" destOrd="0" presId="urn:microsoft.com/office/officeart/2008/layout/HalfCircleOrganizationChart"/>
    <dgm:cxn modelId="{1CB93D32-E18D-B641-B8EA-B80A411E2475}" type="presOf" srcId="{40612DBF-3634-4958-9128-8A5E40BE2091}" destId="{9513A826-0722-4249-B058-54DD07340333}" srcOrd="0" destOrd="0" presId="urn:microsoft.com/office/officeart/2008/layout/HalfCircleOrganizationChart"/>
    <dgm:cxn modelId="{C83CE555-08B1-CE40-8333-B6ABEBAB5488}" srcId="{6EE3838B-489B-4073-92D5-96C72FD8EF2A}" destId="{F07450F0-F2E3-E74E-B4CF-F1CE340D2FDC}" srcOrd="0" destOrd="0" parTransId="{B8E16EE0-48BA-4D4F-92BA-8EAEE71F51C0}" sibTransId="{D31FE3B6-3F83-2B46-8436-659D78BEA521}"/>
    <dgm:cxn modelId="{17537E75-9CED-0342-ABC7-E9EC5C93DD24}" type="presOf" srcId="{352BD483-5818-4A4D-8E78-BDB7B90F4E39}" destId="{9E4F356C-7CB6-FC42-B145-C6BA10DA7D05}" srcOrd="0" destOrd="0" presId="urn:microsoft.com/office/officeart/2008/layout/HalfCircleOrganizationChart"/>
    <dgm:cxn modelId="{7820FF87-6902-4E3B-902C-E4411916A67E}" srcId="{F07450F0-F2E3-E74E-B4CF-F1CE340D2FDC}" destId="{40612DBF-3634-4958-9128-8A5E40BE2091}" srcOrd="2" destOrd="0" parTransId="{23F11CAD-68FA-413A-9FE5-1BAE61CDBD04}" sibTransId="{C1A4DE70-54D3-4556-A5F4-CC2DD4FD69A2}"/>
    <dgm:cxn modelId="{5D63D0B3-2BBE-B24C-9023-51F321E5F0A3}" type="presOf" srcId="{23F11CAD-68FA-413A-9FE5-1BAE61CDBD04}" destId="{87AB4FFA-36F0-6142-9F5F-8314A6CA9913}" srcOrd="0" destOrd="0" presId="urn:microsoft.com/office/officeart/2008/layout/HalfCircleOrganizationChart"/>
    <dgm:cxn modelId="{CD4B0DB4-2B49-D041-9430-5D579F22162C}" type="presOf" srcId="{5FD417D8-6F57-4137-AE10-496D0062C672}" destId="{6AF1F059-4997-7A4D-A649-C927D4D42C1C}" srcOrd="0" destOrd="0" presId="urn:microsoft.com/office/officeart/2008/layout/HalfCircleOrganizationChart"/>
    <dgm:cxn modelId="{C80AC2D5-640E-B84D-8182-179055815C06}" type="presOf" srcId="{F07450F0-F2E3-E74E-B4CF-F1CE340D2FDC}" destId="{08086885-8ADC-0C43-845B-55A9FAACED15}" srcOrd="1" destOrd="0" presId="urn:microsoft.com/office/officeart/2008/layout/HalfCircleOrganizationChart"/>
    <dgm:cxn modelId="{74590FE6-2D74-2846-ACF3-D640F5BFDADF}" type="presOf" srcId="{2F3CEA82-962E-45C7-BC18-42FD95FBEFB4}" destId="{F71D33D5-01B8-3545-9FA7-0DF94A605C03}" srcOrd="1" destOrd="0" presId="urn:microsoft.com/office/officeart/2008/layout/HalfCircleOrganizationChart"/>
    <dgm:cxn modelId="{CCEB3DEE-BE1F-4A0F-9C89-2877C602F4E5}" srcId="{F07450F0-F2E3-E74E-B4CF-F1CE340D2FDC}" destId="{2F3CEA82-962E-45C7-BC18-42FD95FBEFB4}" srcOrd="1" destOrd="0" parTransId="{86623832-A239-4FD2-B693-AF78969B1EAF}" sibTransId="{DD2D6877-B28A-40E0-9367-DDEFCBEF5C0D}"/>
    <dgm:cxn modelId="{79C28BF9-280B-464B-84B9-F6E5A06B0302}" type="presOf" srcId="{6EE3838B-489B-4073-92D5-96C72FD8EF2A}" destId="{D21A5B12-C91B-414F-85AB-DEC9627CC5C2}" srcOrd="0" destOrd="0" presId="urn:microsoft.com/office/officeart/2008/layout/HalfCircleOrganizationChart"/>
    <dgm:cxn modelId="{890B3990-28E0-614D-BBBD-007262054ADA}" type="presParOf" srcId="{D21A5B12-C91B-414F-85AB-DEC9627CC5C2}" destId="{293E21E9-9515-2046-BD55-955E7B871C69}" srcOrd="0" destOrd="0" presId="urn:microsoft.com/office/officeart/2008/layout/HalfCircleOrganizationChart"/>
    <dgm:cxn modelId="{38F7217B-495A-A249-96B6-867585ACAA43}" type="presParOf" srcId="{293E21E9-9515-2046-BD55-955E7B871C69}" destId="{4D0CB920-A8DF-8347-94FE-7BA580766886}" srcOrd="0" destOrd="0" presId="urn:microsoft.com/office/officeart/2008/layout/HalfCircleOrganizationChart"/>
    <dgm:cxn modelId="{4DFFC0FE-C242-1142-9688-689A74B5F376}" type="presParOf" srcId="{4D0CB920-A8DF-8347-94FE-7BA580766886}" destId="{2005514A-5B3C-604F-92ED-B557B59363B5}" srcOrd="0" destOrd="0" presId="urn:microsoft.com/office/officeart/2008/layout/HalfCircleOrganizationChart"/>
    <dgm:cxn modelId="{2346A9DF-E62C-6B40-8511-D00790B3AA4A}" type="presParOf" srcId="{4D0CB920-A8DF-8347-94FE-7BA580766886}" destId="{28F91D41-FDBF-A143-9507-FC24FACB423F}" srcOrd="1" destOrd="0" presId="urn:microsoft.com/office/officeart/2008/layout/HalfCircleOrganizationChart"/>
    <dgm:cxn modelId="{06056FCA-A8BE-0144-BB8D-A0F4D5F1AD61}" type="presParOf" srcId="{4D0CB920-A8DF-8347-94FE-7BA580766886}" destId="{78BFD7A1-F641-D14C-990A-351559FD16CD}" srcOrd="2" destOrd="0" presId="urn:microsoft.com/office/officeart/2008/layout/HalfCircleOrganizationChart"/>
    <dgm:cxn modelId="{0026DF50-1D6A-1848-909C-578148965A01}" type="presParOf" srcId="{4D0CB920-A8DF-8347-94FE-7BA580766886}" destId="{08086885-8ADC-0C43-845B-55A9FAACED15}" srcOrd="3" destOrd="0" presId="urn:microsoft.com/office/officeart/2008/layout/HalfCircleOrganizationChart"/>
    <dgm:cxn modelId="{FD8ADC2B-E32E-4148-A2D8-E2CADF6DCCFB}" type="presParOf" srcId="{293E21E9-9515-2046-BD55-955E7B871C69}" destId="{2D0D9FE8-FF26-9C40-B498-5CF93C38AA42}" srcOrd="1" destOrd="0" presId="urn:microsoft.com/office/officeart/2008/layout/HalfCircleOrganizationChart"/>
    <dgm:cxn modelId="{98446A60-4705-CA48-9247-2E974674A303}" type="presParOf" srcId="{2D0D9FE8-FF26-9C40-B498-5CF93C38AA42}" destId="{9E4F356C-7CB6-FC42-B145-C6BA10DA7D05}" srcOrd="0" destOrd="0" presId="urn:microsoft.com/office/officeart/2008/layout/HalfCircleOrganizationChart"/>
    <dgm:cxn modelId="{B4ACFBE3-2364-F544-8173-E348812DCCD9}" type="presParOf" srcId="{2D0D9FE8-FF26-9C40-B498-5CF93C38AA42}" destId="{21D5BE3D-BA6D-6640-95F2-D6A94037183A}" srcOrd="1" destOrd="0" presId="urn:microsoft.com/office/officeart/2008/layout/HalfCircleOrganizationChart"/>
    <dgm:cxn modelId="{F62DCC8F-BA4E-394A-BE73-1378B0FDD366}" type="presParOf" srcId="{21D5BE3D-BA6D-6640-95F2-D6A94037183A}" destId="{6108BC4E-8A1C-B440-A608-8D9CD7A371F6}" srcOrd="0" destOrd="0" presId="urn:microsoft.com/office/officeart/2008/layout/HalfCircleOrganizationChart"/>
    <dgm:cxn modelId="{06FBC03A-745C-384D-AACB-FE2479BE6E97}" type="presParOf" srcId="{6108BC4E-8A1C-B440-A608-8D9CD7A371F6}" destId="{6AF1F059-4997-7A4D-A649-C927D4D42C1C}" srcOrd="0" destOrd="0" presId="urn:microsoft.com/office/officeart/2008/layout/HalfCircleOrganizationChart"/>
    <dgm:cxn modelId="{EE5568E4-E9EB-A446-915C-42EC9E606A20}" type="presParOf" srcId="{6108BC4E-8A1C-B440-A608-8D9CD7A371F6}" destId="{EC99612A-4D16-EE4E-9E0C-4F135EE09A52}" srcOrd="1" destOrd="0" presId="urn:microsoft.com/office/officeart/2008/layout/HalfCircleOrganizationChart"/>
    <dgm:cxn modelId="{4E5A2937-2E18-D44E-AE31-143326C7CA27}" type="presParOf" srcId="{6108BC4E-8A1C-B440-A608-8D9CD7A371F6}" destId="{0096B499-248D-BB46-BD9E-68B6E260997D}" srcOrd="2" destOrd="0" presId="urn:microsoft.com/office/officeart/2008/layout/HalfCircleOrganizationChart"/>
    <dgm:cxn modelId="{EEB2DFE9-D90A-BA44-AB00-EAB2E4EDC162}" type="presParOf" srcId="{6108BC4E-8A1C-B440-A608-8D9CD7A371F6}" destId="{E3DA837D-6D06-C84B-B00B-032B06D58519}" srcOrd="3" destOrd="0" presId="urn:microsoft.com/office/officeart/2008/layout/HalfCircleOrganizationChart"/>
    <dgm:cxn modelId="{1CDBB623-8190-D645-AE73-272D1C1FD126}" type="presParOf" srcId="{21D5BE3D-BA6D-6640-95F2-D6A94037183A}" destId="{26AED2E5-65D1-3541-8975-88ED48ECBA8F}" srcOrd="1" destOrd="0" presId="urn:microsoft.com/office/officeart/2008/layout/HalfCircleOrganizationChart"/>
    <dgm:cxn modelId="{CBC0D3B4-10EF-5444-A2FF-6EF15EA73E89}" type="presParOf" srcId="{21D5BE3D-BA6D-6640-95F2-D6A94037183A}" destId="{55A79273-489B-8740-893E-E300BA67D168}" srcOrd="2" destOrd="0" presId="urn:microsoft.com/office/officeart/2008/layout/HalfCircleOrganizationChart"/>
    <dgm:cxn modelId="{2EC218E6-58D6-604B-ADAA-F60FE8145D63}" type="presParOf" srcId="{2D0D9FE8-FF26-9C40-B498-5CF93C38AA42}" destId="{3CB5229A-BECD-FE43-8A09-A7FE1B6D637E}" srcOrd="2" destOrd="0" presId="urn:microsoft.com/office/officeart/2008/layout/HalfCircleOrganizationChart"/>
    <dgm:cxn modelId="{83412902-906E-DD42-B94A-B6634E7DED37}" type="presParOf" srcId="{2D0D9FE8-FF26-9C40-B498-5CF93C38AA42}" destId="{E4E44283-F9C4-4249-9784-57AF1B06FC64}" srcOrd="3" destOrd="0" presId="urn:microsoft.com/office/officeart/2008/layout/HalfCircleOrganizationChart"/>
    <dgm:cxn modelId="{D9FA586D-4C26-AE46-B878-4F72D8B107F6}" type="presParOf" srcId="{E4E44283-F9C4-4249-9784-57AF1B06FC64}" destId="{A89E10CB-2B24-784B-B7AB-465D6BA5CE3A}" srcOrd="0" destOrd="0" presId="urn:microsoft.com/office/officeart/2008/layout/HalfCircleOrganizationChart"/>
    <dgm:cxn modelId="{D2CBB62B-8373-D54B-86D6-40DE8B07A3EC}" type="presParOf" srcId="{A89E10CB-2B24-784B-B7AB-465D6BA5CE3A}" destId="{FEE1D336-7080-C64D-9D40-75EE264E7FF7}" srcOrd="0" destOrd="0" presId="urn:microsoft.com/office/officeart/2008/layout/HalfCircleOrganizationChart"/>
    <dgm:cxn modelId="{B7966C86-2CDA-A143-A731-B937E83959F2}" type="presParOf" srcId="{A89E10CB-2B24-784B-B7AB-465D6BA5CE3A}" destId="{66B9DDD2-B089-2444-93C3-F8E61D115CAB}" srcOrd="1" destOrd="0" presId="urn:microsoft.com/office/officeart/2008/layout/HalfCircleOrganizationChart"/>
    <dgm:cxn modelId="{D4B3BB35-ED15-9447-9EEA-D8F1B2F6DEA1}" type="presParOf" srcId="{A89E10CB-2B24-784B-B7AB-465D6BA5CE3A}" destId="{11745F78-9B73-9B42-BD5A-F12C79B9E451}" srcOrd="2" destOrd="0" presId="urn:microsoft.com/office/officeart/2008/layout/HalfCircleOrganizationChart"/>
    <dgm:cxn modelId="{4EE2FA10-C926-8F4D-8BD5-C46D2E8FE255}" type="presParOf" srcId="{A89E10CB-2B24-784B-B7AB-465D6BA5CE3A}" destId="{F71D33D5-01B8-3545-9FA7-0DF94A605C03}" srcOrd="3" destOrd="0" presId="urn:microsoft.com/office/officeart/2008/layout/HalfCircleOrganizationChart"/>
    <dgm:cxn modelId="{2821460A-376B-414B-B418-BADC97A273B1}" type="presParOf" srcId="{E4E44283-F9C4-4249-9784-57AF1B06FC64}" destId="{BFF23F87-03D2-964E-9775-1926406AA1E3}" srcOrd="1" destOrd="0" presId="urn:microsoft.com/office/officeart/2008/layout/HalfCircleOrganizationChart"/>
    <dgm:cxn modelId="{125A5E7A-248F-8248-88DD-1461041A94B8}" type="presParOf" srcId="{E4E44283-F9C4-4249-9784-57AF1B06FC64}" destId="{E66DEA16-77C5-4F4E-97A3-CBBDC4848EF7}" srcOrd="2" destOrd="0" presId="urn:microsoft.com/office/officeart/2008/layout/HalfCircleOrganizationChart"/>
    <dgm:cxn modelId="{5A71C67F-A5A1-1C43-9814-71CEC90B8C97}" type="presParOf" srcId="{2D0D9FE8-FF26-9C40-B498-5CF93C38AA42}" destId="{87AB4FFA-36F0-6142-9F5F-8314A6CA9913}" srcOrd="4" destOrd="0" presId="urn:microsoft.com/office/officeart/2008/layout/HalfCircleOrganizationChart"/>
    <dgm:cxn modelId="{1DF1A74A-1382-2541-8C9F-19D80C09FBB5}" type="presParOf" srcId="{2D0D9FE8-FF26-9C40-B498-5CF93C38AA42}" destId="{5F58BFF3-9E9C-E040-B22F-46F5257718C8}" srcOrd="5" destOrd="0" presId="urn:microsoft.com/office/officeart/2008/layout/HalfCircleOrganizationChart"/>
    <dgm:cxn modelId="{F687BB6C-7365-304E-B968-9E043BF769A7}" type="presParOf" srcId="{5F58BFF3-9E9C-E040-B22F-46F5257718C8}" destId="{89F2FF9B-DBBD-2347-B1A1-451AE3AB1DF5}" srcOrd="0" destOrd="0" presId="urn:microsoft.com/office/officeart/2008/layout/HalfCircleOrganizationChart"/>
    <dgm:cxn modelId="{EC6D2340-50CD-1743-8850-0A679D012DA2}" type="presParOf" srcId="{89F2FF9B-DBBD-2347-B1A1-451AE3AB1DF5}" destId="{9513A826-0722-4249-B058-54DD07340333}" srcOrd="0" destOrd="0" presId="urn:microsoft.com/office/officeart/2008/layout/HalfCircleOrganizationChart"/>
    <dgm:cxn modelId="{C9F033B7-BB93-C74F-8307-6C74F795D7B5}" type="presParOf" srcId="{89F2FF9B-DBBD-2347-B1A1-451AE3AB1DF5}" destId="{FC0E213A-D2AA-DB4F-A2AF-1E28D45D9746}" srcOrd="1" destOrd="0" presId="urn:microsoft.com/office/officeart/2008/layout/HalfCircleOrganizationChart"/>
    <dgm:cxn modelId="{6E494690-9200-A74D-8D42-0D67410EB29D}" type="presParOf" srcId="{89F2FF9B-DBBD-2347-B1A1-451AE3AB1DF5}" destId="{B215A8F3-C649-BF4A-B5A7-C880A31A1D7F}" srcOrd="2" destOrd="0" presId="urn:microsoft.com/office/officeart/2008/layout/HalfCircleOrganizationChart"/>
    <dgm:cxn modelId="{D48854A4-93E0-6F4C-943B-75840CD8EAFC}" type="presParOf" srcId="{89F2FF9B-DBBD-2347-B1A1-451AE3AB1DF5}" destId="{BA913039-1694-9345-9393-67EF4E0EADF9}" srcOrd="3" destOrd="0" presId="urn:microsoft.com/office/officeart/2008/layout/HalfCircleOrganizationChart"/>
    <dgm:cxn modelId="{BE573168-DAA4-6C42-A505-F607BCF56972}" type="presParOf" srcId="{5F58BFF3-9E9C-E040-B22F-46F5257718C8}" destId="{6F663D75-94EC-F84D-992C-4B0235A9EA9C}" srcOrd="1" destOrd="0" presId="urn:microsoft.com/office/officeart/2008/layout/HalfCircleOrganizationChart"/>
    <dgm:cxn modelId="{E76B6633-7D3D-A040-8A59-1C134B688BC3}" type="presParOf" srcId="{5F58BFF3-9E9C-E040-B22F-46F5257718C8}" destId="{497E9701-B008-BC40-9FAF-548A177AF525}" srcOrd="2" destOrd="0" presId="urn:microsoft.com/office/officeart/2008/layout/HalfCircleOrganizationChart"/>
    <dgm:cxn modelId="{42D07B06-3201-3F40-BA6C-7D7BE0ED96F1}" type="presParOf" srcId="{293E21E9-9515-2046-BD55-955E7B871C69}" destId="{58E1E359-DB7D-DC49-9669-C841E8EBDC61}" srcOrd="2" destOrd="0" presId="urn:microsoft.com/office/officeart/2008/layout/HalfCircleOrganizationChar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0B730E-2885-4495-AB9D-11F528F8768B}">
      <dsp:nvSpPr>
        <dsp:cNvPr id="0" name=""/>
        <dsp:cNvSpPr/>
      </dsp:nvSpPr>
      <dsp:spPr>
        <a:xfrm>
          <a:off x="0" y="641975"/>
          <a:ext cx="3180550" cy="1908330"/>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b="1" kern="1200" dirty="0">
              <a:latin typeface="Aptos" panose="020B0004020202020204" pitchFamily="34" charset="0"/>
            </a:rPr>
            <a:t>Sistema para la Regulación y Evaluación sectorial</a:t>
          </a:r>
        </a:p>
        <a:p>
          <a:pPr marL="0" lvl="0" indent="0" algn="ctr" defTabSz="622300">
            <a:lnSpc>
              <a:spcPct val="90000"/>
            </a:lnSpc>
            <a:spcBef>
              <a:spcPct val="0"/>
            </a:spcBef>
            <a:spcAft>
              <a:spcPct val="35000"/>
            </a:spcAft>
            <a:buNone/>
          </a:pPr>
          <a:r>
            <a:rPr lang="es-CL" sz="1400" b="1" kern="1200" dirty="0">
              <a:latin typeface="Aptos" panose="020B0004020202020204" pitchFamily="34" charset="0"/>
            </a:rPr>
            <a:t>Art. 2°</a:t>
          </a:r>
        </a:p>
        <a:p>
          <a:pPr marL="0" lvl="0" indent="0" algn="ctr" defTabSz="622300">
            <a:lnSpc>
              <a:spcPct val="90000"/>
            </a:lnSpc>
            <a:spcBef>
              <a:spcPct val="0"/>
            </a:spcBef>
            <a:spcAft>
              <a:spcPct val="35000"/>
            </a:spcAft>
            <a:buNone/>
          </a:pPr>
          <a:r>
            <a:rPr lang="es-CL" sz="1400" kern="1200" dirty="0">
              <a:latin typeface="Aptos" panose="020B0004020202020204" pitchFamily="34" charset="0"/>
            </a:rPr>
            <a:t>Conjunto de políticas, instituciones, normas y principios para la correcta tramitación de autorizaciones</a:t>
          </a:r>
        </a:p>
      </dsp:txBody>
      <dsp:txXfrm>
        <a:off x="0" y="641975"/>
        <a:ext cx="3180550" cy="1908330"/>
      </dsp:txXfrm>
    </dsp:sp>
    <dsp:sp modelId="{B264C5EA-5DBE-47BE-AD0E-638DA67ADF8E}">
      <dsp:nvSpPr>
        <dsp:cNvPr id="0" name=""/>
        <dsp:cNvSpPr/>
      </dsp:nvSpPr>
      <dsp:spPr>
        <a:xfrm>
          <a:off x="3530888" y="652738"/>
          <a:ext cx="3180550" cy="1908330"/>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b="1" kern="1200" dirty="0">
              <a:latin typeface="Aptos" panose="020B0004020202020204" pitchFamily="34" charset="0"/>
            </a:rPr>
            <a:t>Autorizaciones y otras técnicas habilitantes alternativas</a:t>
          </a:r>
        </a:p>
        <a:p>
          <a:pPr marL="0" lvl="0" indent="0" algn="ctr" defTabSz="622300">
            <a:lnSpc>
              <a:spcPct val="90000"/>
            </a:lnSpc>
            <a:spcBef>
              <a:spcPct val="0"/>
            </a:spcBef>
            <a:spcAft>
              <a:spcPct val="35000"/>
            </a:spcAft>
            <a:buNone/>
          </a:pPr>
          <a:r>
            <a:rPr lang="es-CL" sz="1400" b="1" kern="1200" dirty="0">
              <a:latin typeface="Aptos" panose="020B0004020202020204" pitchFamily="34" charset="0"/>
            </a:rPr>
            <a:t>Art. 7° y </a:t>
          </a:r>
          <a:r>
            <a:rPr lang="es-CL" sz="1400" b="1" kern="1200" dirty="0" err="1">
              <a:latin typeface="Aptos" panose="020B0004020202020204" pitchFamily="34" charset="0"/>
            </a:rPr>
            <a:t>ss</a:t>
          </a:r>
          <a:endParaRPr lang="es-CL" sz="1400" b="1" kern="1200" dirty="0">
            <a:latin typeface="Aptos" panose="020B0004020202020204" pitchFamily="34" charset="0"/>
          </a:endParaRPr>
        </a:p>
        <a:p>
          <a:pPr marL="0" lvl="0" indent="0" algn="ctr" defTabSz="622300">
            <a:lnSpc>
              <a:spcPct val="90000"/>
            </a:lnSpc>
            <a:spcBef>
              <a:spcPct val="0"/>
            </a:spcBef>
            <a:spcAft>
              <a:spcPct val="35000"/>
            </a:spcAft>
            <a:buNone/>
          </a:pPr>
          <a:r>
            <a:rPr lang="es-CL" sz="1400" kern="1200" dirty="0">
              <a:latin typeface="Aptos" panose="020B0004020202020204" pitchFamily="34" charset="0"/>
            </a:rPr>
            <a:t>Organización de autorizaciones en tipologías</a:t>
          </a:r>
        </a:p>
        <a:p>
          <a:pPr marL="0" lvl="0" indent="0" algn="ctr" defTabSz="622300">
            <a:lnSpc>
              <a:spcPct val="90000"/>
            </a:lnSpc>
            <a:spcBef>
              <a:spcPct val="0"/>
            </a:spcBef>
            <a:spcAft>
              <a:spcPct val="35000"/>
            </a:spcAft>
            <a:buNone/>
          </a:pPr>
          <a:r>
            <a:rPr lang="es-CL" sz="1400" kern="1200" dirty="0">
              <a:solidFill>
                <a:srgbClr val="0070C0"/>
              </a:solidFill>
              <a:latin typeface="Aptos" panose="020B0004020202020204" pitchFamily="34" charset="0"/>
            </a:rPr>
            <a:t>THA:</a:t>
          </a:r>
          <a:r>
            <a:rPr lang="es-CL" sz="1400" kern="1200" dirty="0">
              <a:latin typeface="Aptos" panose="020B0004020202020204" pitchFamily="34" charset="0"/>
            </a:rPr>
            <a:t> Aviso o declaración jurada</a:t>
          </a:r>
        </a:p>
      </dsp:txBody>
      <dsp:txXfrm>
        <a:off x="3530888" y="652738"/>
        <a:ext cx="3180550" cy="1908330"/>
      </dsp:txXfrm>
    </dsp:sp>
    <dsp:sp modelId="{5FAE8B49-4D21-45F6-A66B-2F346786EB47}">
      <dsp:nvSpPr>
        <dsp:cNvPr id="0" name=""/>
        <dsp:cNvSpPr/>
      </dsp:nvSpPr>
      <dsp:spPr>
        <a:xfrm>
          <a:off x="6997212" y="641975"/>
          <a:ext cx="3180550" cy="1908330"/>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b="1" kern="1200" dirty="0">
              <a:latin typeface="Aptos" panose="020B0004020202020204" pitchFamily="34" charset="0"/>
            </a:rPr>
            <a:t>Procedimiento aplicable a las autorizaciones sectoriales</a:t>
          </a:r>
        </a:p>
        <a:p>
          <a:pPr marL="0" lvl="0" indent="0" algn="ctr" defTabSz="622300">
            <a:lnSpc>
              <a:spcPct val="90000"/>
            </a:lnSpc>
            <a:spcBef>
              <a:spcPct val="0"/>
            </a:spcBef>
            <a:spcAft>
              <a:spcPct val="35000"/>
            </a:spcAft>
            <a:buNone/>
          </a:pPr>
          <a:r>
            <a:rPr lang="es-CL" sz="1400" b="1" kern="1200" dirty="0">
              <a:latin typeface="Aptos" panose="020B0004020202020204" pitchFamily="34" charset="0"/>
            </a:rPr>
            <a:t>Art. 13° y </a:t>
          </a:r>
          <a:r>
            <a:rPr lang="es-CL" sz="1400" b="1" kern="1200" dirty="0" err="1">
              <a:latin typeface="Aptos" panose="020B0004020202020204" pitchFamily="34" charset="0"/>
            </a:rPr>
            <a:t>ss</a:t>
          </a:r>
          <a:endParaRPr lang="es-CL" sz="1400" b="1" kern="1200" dirty="0">
            <a:latin typeface="Aptos" panose="020B0004020202020204" pitchFamily="34" charset="0"/>
          </a:endParaRPr>
        </a:p>
        <a:p>
          <a:pPr marL="0" lvl="0" indent="0" algn="ctr" defTabSz="622300">
            <a:lnSpc>
              <a:spcPct val="90000"/>
            </a:lnSpc>
            <a:spcBef>
              <a:spcPct val="0"/>
            </a:spcBef>
            <a:spcAft>
              <a:spcPct val="35000"/>
            </a:spcAft>
            <a:buNone/>
          </a:pPr>
          <a:r>
            <a:rPr lang="es-CL" sz="1400" kern="1200" dirty="0">
              <a:latin typeface="Aptos" panose="020B0004020202020204" pitchFamily="34" charset="0"/>
            </a:rPr>
            <a:t>Se regulan reglas mínimas a las que se sujetarán todos los procedimientos administrativos seguidos para el otorgamiento de autorizaciones sectoriales</a:t>
          </a:r>
        </a:p>
      </dsp:txBody>
      <dsp:txXfrm>
        <a:off x="6997212" y="641975"/>
        <a:ext cx="3180550" cy="1908330"/>
      </dsp:txXfrm>
    </dsp:sp>
    <dsp:sp modelId="{D2A0BAE6-788D-4763-A441-2DA640A90745}">
      <dsp:nvSpPr>
        <dsp:cNvPr id="0" name=""/>
        <dsp:cNvSpPr/>
      </dsp:nvSpPr>
      <dsp:spPr>
        <a:xfrm>
          <a:off x="0" y="2868361"/>
          <a:ext cx="3180550" cy="1908330"/>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b="1" kern="1200" dirty="0">
              <a:latin typeface="Aptos" panose="020B0004020202020204" pitchFamily="34" charset="0"/>
            </a:rPr>
            <a:t>Oficina de Autorizaciones Sectoriales e inversión</a:t>
          </a:r>
        </a:p>
        <a:p>
          <a:pPr marL="0" lvl="0" indent="0" algn="ctr" defTabSz="622300">
            <a:lnSpc>
              <a:spcPct val="90000"/>
            </a:lnSpc>
            <a:spcBef>
              <a:spcPct val="0"/>
            </a:spcBef>
            <a:spcAft>
              <a:spcPct val="35000"/>
            </a:spcAft>
            <a:buNone/>
          </a:pPr>
          <a:r>
            <a:rPr lang="es-CL" sz="1400" b="1" kern="1200" dirty="0">
              <a:latin typeface="Aptos" panose="020B0004020202020204" pitchFamily="34" charset="0"/>
            </a:rPr>
            <a:t>Art. 40° y </a:t>
          </a:r>
          <a:r>
            <a:rPr lang="es-CL" sz="1400" b="1" kern="1200" dirty="0" err="1">
              <a:latin typeface="Aptos" panose="020B0004020202020204" pitchFamily="34" charset="0"/>
            </a:rPr>
            <a:t>ss</a:t>
          </a:r>
          <a:endParaRPr lang="es-CL" sz="1400" b="1" kern="1200" dirty="0">
            <a:latin typeface="Aptos" panose="020B0004020202020204" pitchFamily="34" charset="0"/>
          </a:endParaRPr>
        </a:p>
        <a:p>
          <a:pPr marL="0" lvl="0" indent="0" algn="ctr" defTabSz="622300">
            <a:lnSpc>
              <a:spcPct val="90000"/>
            </a:lnSpc>
            <a:spcBef>
              <a:spcPct val="0"/>
            </a:spcBef>
            <a:spcAft>
              <a:spcPct val="35000"/>
            </a:spcAft>
            <a:buNone/>
          </a:pPr>
          <a:r>
            <a:rPr lang="es-CL" sz="1400" kern="1200" dirty="0">
              <a:latin typeface="Aptos" panose="020B0004020202020204" pitchFamily="34" charset="0"/>
            </a:rPr>
            <a:t>Vela por el correcto funcionamiento del sistema, además de administrar y operar la ventanilla única</a:t>
          </a:r>
        </a:p>
      </dsp:txBody>
      <dsp:txXfrm>
        <a:off x="0" y="2868361"/>
        <a:ext cx="3180550" cy="1908330"/>
      </dsp:txXfrm>
    </dsp:sp>
    <dsp:sp modelId="{ADA2258F-C676-41C5-BB75-260FE578095F}">
      <dsp:nvSpPr>
        <dsp:cNvPr id="0" name=""/>
        <dsp:cNvSpPr/>
      </dsp:nvSpPr>
      <dsp:spPr>
        <a:xfrm>
          <a:off x="3498606" y="2868361"/>
          <a:ext cx="3180550" cy="1908330"/>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b="1" kern="1200" dirty="0">
              <a:latin typeface="Aptos" panose="020B0004020202020204" pitchFamily="34" charset="0"/>
            </a:rPr>
            <a:t>Modernización continua de las autorizaciones sectoriales</a:t>
          </a:r>
        </a:p>
        <a:p>
          <a:pPr marL="0" lvl="0" indent="0" algn="ctr" defTabSz="622300">
            <a:lnSpc>
              <a:spcPct val="90000"/>
            </a:lnSpc>
            <a:spcBef>
              <a:spcPct val="0"/>
            </a:spcBef>
            <a:spcAft>
              <a:spcPct val="35000"/>
            </a:spcAft>
            <a:buNone/>
          </a:pPr>
          <a:r>
            <a:rPr lang="es-CL" sz="1400" b="1" kern="1200" dirty="0">
              <a:latin typeface="Aptos" panose="020B0004020202020204" pitchFamily="34" charset="0"/>
            </a:rPr>
            <a:t>Art. 58° y </a:t>
          </a:r>
          <a:r>
            <a:rPr lang="es-CL" sz="1400" b="1" kern="1200" dirty="0" err="1">
              <a:latin typeface="Aptos" panose="020B0004020202020204" pitchFamily="34" charset="0"/>
            </a:rPr>
            <a:t>ss</a:t>
          </a:r>
          <a:endParaRPr lang="es-CL" sz="1400" b="1" kern="1200" dirty="0">
            <a:latin typeface="Aptos" panose="020B0004020202020204" pitchFamily="34" charset="0"/>
          </a:endParaRPr>
        </a:p>
        <a:p>
          <a:pPr marL="0" lvl="0" indent="0" algn="ctr" defTabSz="622300">
            <a:lnSpc>
              <a:spcPct val="90000"/>
            </a:lnSpc>
            <a:spcBef>
              <a:spcPct val="0"/>
            </a:spcBef>
            <a:spcAft>
              <a:spcPct val="35000"/>
            </a:spcAft>
            <a:buNone/>
          </a:pPr>
          <a:r>
            <a:rPr lang="es-CL" sz="1400" kern="1200" dirty="0">
              <a:latin typeface="Aptos" panose="020B0004020202020204" pitchFamily="34" charset="0"/>
            </a:rPr>
            <a:t>Análisis de autorizaciones para su optimización o remplazo por THA , junto con la revisión permanente de la ley y su desempeño</a:t>
          </a:r>
        </a:p>
      </dsp:txBody>
      <dsp:txXfrm>
        <a:off x="3498606" y="2868361"/>
        <a:ext cx="3180550" cy="1908330"/>
      </dsp:txXfrm>
    </dsp:sp>
    <dsp:sp modelId="{EFADE13B-0907-6F4B-8C11-44C6E3BD5273}">
      <dsp:nvSpPr>
        <dsp:cNvPr id="0" name=""/>
        <dsp:cNvSpPr/>
      </dsp:nvSpPr>
      <dsp:spPr>
        <a:xfrm>
          <a:off x="6997212" y="2868361"/>
          <a:ext cx="3180550" cy="1908330"/>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pPr>
          <a:r>
            <a:rPr lang="es-419" sz="1300" kern="1200" dirty="0">
              <a:latin typeface="Aptos" panose="020B0004020202020204" pitchFamily="34" charset="0"/>
            </a:rPr>
            <a:t>La LMAS modifica el artículo 294 del Código de Aguas para </a:t>
          </a:r>
          <a:r>
            <a:rPr lang="es-419" sz="1300" b="1" kern="1200" dirty="0">
              <a:latin typeface="Aptos" panose="020B0004020202020204" pitchFamily="34" charset="0"/>
            </a:rPr>
            <a:t>excluir del permiso de OOMM DGA las siguientes obras</a:t>
          </a:r>
          <a:r>
            <a:rPr lang="es-419" sz="1300" kern="1200" dirty="0">
              <a:latin typeface="Aptos" panose="020B0004020202020204" pitchFamily="34" charset="0"/>
            </a:rPr>
            <a:t>: </a:t>
          </a:r>
        </a:p>
        <a:p>
          <a:pPr marL="0" lvl="0" indent="0" algn="ctr" defTabSz="577850">
            <a:lnSpc>
              <a:spcPct val="100000"/>
            </a:lnSpc>
            <a:spcBef>
              <a:spcPct val="0"/>
            </a:spcBef>
            <a:spcAft>
              <a:spcPct val="35000"/>
            </a:spcAft>
            <a:buNone/>
          </a:pPr>
          <a:r>
            <a:rPr lang="es-419" sz="1300" kern="1200" dirty="0">
              <a:latin typeface="Aptos" panose="020B0004020202020204" pitchFamily="34" charset="0"/>
            </a:rPr>
            <a:t>Depósito de relaves, relaveductos, concentraductos y mineroductos, materias que continúan bajo la competencia de SERNAGEOMIN.</a:t>
          </a:r>
          <a:endParaRPr lang="es-CL" sz="1300" kern="1200" dirty="0">
            <a:latin typeface="Aptos" panose="020B0004020202020204" pitchFamily="34" charset="0"/>
          </a:endParaRPr>
        </a:p>
      </dsp:txBody>
      <dsp:txXfrm>
        <a:off x="6997212" y="2868361"/>
        <a:ext cx="3180550" cy="1908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B4FFA-36F0-6142-9F5F-8314A6CA9913}">
      <dsp:nvSpPr>
        <dsp:cNvPr id="0" name=""/>
        <dsp:cNvSpPr/>
      </dsp:nvSpPr>
      <dsp:spPr>
        <a:xfrm>
          <a:off x="4522693" y="1082579"/>
          <a:ext cx="2618657" cy="454477"/>
        </a:xfrm>
        <a:custGeom>
          <a:avLst/>
          <a:gdLst/>
          <a:ahLst/>
          <a:cxnLst/>
          <a:rect l="0" t="0" r="0" b="0"/>
          <a:pathLst>
            <a:path>
              <a:moveTo>
                <a:pt x="0" y="0"/>
              </a:moveTo>
              <a:lnTo>
                <a:pt x="0" y="227238"/>
              </a:lnTo>
              <a:lnTo>
                <a:pt x="2618657" y="227238"/>
              </a:lnTo>
              <a:lnTo>
                <a:pt x="2618657" y="454477"/>
              </a:lnTo>
            </a:path>
          </a:pathLst>
        </a:cu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3CB5229A-BECD-FE43-8A09-A7FE1B6D637E}">
      <dsp:nvSpPr>
        <dsp:cNvPr id="0" name=""/>
        <dsp:cNvSpPr/>
      </dsp:nvSpPr>
      <dsp:spPr>
        <a:xfrm>
          <a:off x="4163277" y="1082579"/>
          <a:ext cx="359416" cy="454477"/>
        </a:xfrm>
        <a:custGeom>
          <a:avLst/>
          <a:gdLst/>
          <a:ahLst/>
          <a:cxnLst/>
          <a:rect l="0" t="0" r="0" b="0"/>
          <a:pathLst>
            <a:path>
              <a:moveTo>
                <a:pt x="359416" y="0"/>
              </a:moveTo>
              <a:lnTo>
                <a:pt x="359416" y="227238"/>
              </a:lnTo>
              <a:lnTo>
                <a:pt x="0" y="227238"/>
              </a:lnTo>
              <a:lnTo>
                <a:pt x="0" y="454477"/>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4F356C-7CB6-FC42-B145-C6BA10DA7D05}">
      <dsp:nvSpPr>
        <dsp:cNvPr id="0" name=""/>
        <dsp:cNvSpPr/>
      </dsp:nvSpPr>
      <dsp:spPr>
        <a:xfrm>
          <a:off x="1544620" y="1082579"/>
          <a:ext cx="2978073" cy="454477"/>
        </a:xfrm>
        <a:custGeom>
          <a:avLst/>
          <a:gdLst/>
          <a:ahLst/>
          <a:cxnLst/>
          <a:rect l="0" t="0" r="0" b="0"/>
          <a:pathLst>
            <a:path>
              <a:moveTo>
                <a:pt x="2978073" y="0"/>
              </a:moveTo>
              <a:lnTo>
                <a:pt x="2978073" y="227238"/>
              </a:lnTo>
              <a:lnTo>
                <a:pt x="0" y="227238"/>
              </a:lnTo>
              <a:lnTo>
                <a:pt x="0" y="454477"/>
              </a:lnTo>
            </a:path>
          </a:pathLst>
        </a:cu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28F91D41-FDBF-A143-9507-FC24FACB423F}">
      <dsp:nvSpPr>
        <dsp:cNvPr id="0" name=""/>
        <dsp:cNvSpPr/>
      </dsp:nvSpPr>
      <dsp:spPr>
        <a:xfrm>
          <a:off x="3981649" y="489"/>
          <a:ext cx="1082089" cy="1082089"/>
        </a:xfrm>
        <a:prstGeom prst="arc">
          <a:avLst>
            <a:gd name="adj1" fmla="val 13200000"/>
            <a:gd name="adj2" fmla="val 19200000"/>
          </a:avLst>
        </a:pr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78BFD7A1-F641-D14C-990A-351559FD16CD}">
      <dsp:nvSpPr>
        <dsp:cNvPr id="0" name=""/>
        <dsp:cNvSpPr/>
      </dsp:nvSpPr>
      <dsp:spPr>
        <a:xfrm>
          <a:off x="3981649" y="489"/>
          <a:ext cx="1082089" cy="1082089"/>
        </a:xfrm>
        <a:prstGeom prst="arc">
          <a:avLst>
            <a:gd name="adj1" fmla="val 2400000"/>
            <a:gd name="adj2" fmla="val 8400000"/>
          </a:avLst>
        </a:pr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2005514A-5B3C-604F-92ED-B557B59363B5}">
      <dsp:nvSpPr>
        <dsp:cNvPr id="0" name=""/>
        <dsp:cNvSpPr/>
      </dsp:nvSpPr>
      <dsp:spPr>
        <a:xfrm>
          <a:off x="3440604" y="195265"/>
          <a:ext cx="2164179" cy="6925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ts val="0"/>
            </a:spcAft>
            <a:buNone/>
          </a:pPr>
          <a:r>
            <a:rPr lang="es-ES_tradnl" sz="1600" b="1" kern="1200" cap="small" baseline="0" noProof="0" dirty="0">
              <a:solidFill>
                <a:schemeClr val="tx1"/>
              </a:solidFill>
            </a:rPr>
            <a:t>Sistema Regulación </a:t>
          </a:r>
        </a:p>
        <a:p>
          <a:pPr marL="0" lvl="0" indent="0" algn="ctr" defTabSz="711200">
            <a:lnSpc>
              <a:spcPct val="100000"/>
            </a:lnSpc>
            <a:spcBef>
              <a:spcPct val="0"/>
            </a:spcBef>
            <a:spcAft>
              <a:spcPts val="0"/>
            </a:spcAft>
            <a:buNone/>
          </a:pPr>
          <a:r>
            <a:rPr lang="es-ES_tradnl" sz="1600" b="1" kern="1200" cap="small" baseline="0" noProof="0" dirty="0">
              <a:solidFill>
                <a:schemeClr val="tx1"/>
              </a:solidFill>
            </a:rPr>
            <a:t>y </a:t>
          </a:r>
        </a:p>
        <a:p>
          <a:pPr marL="0" lvl="0" indent="0" algn="ctr" defTabSz="711200">
            <a:lnSpc>
              <a:spcPct val="100000"/>
            </a:lnSpc>
            <a:spcBef>
              <a:spcPct val="0"/>
            </a:spcBef>
            <a:spcAft>
              <a:spcPts val="0"/>
            </a:spcAft>
            <a:buNone/>
          </a:pPr>
          <a:r>
            <a:rPr lang="es-ES_tradnl" sz="1600" b="1" kern="1200" cap="small" baseline="0" noProof="0" dirty="0">
              <a:solidFill>
                <a:schemeClr val="tx1"/>
              </a:solidFill>
            </a:rPr>
            <a:t>Evaluación Sectorial</a:t>
          </a:r>
        </a:p>
      </dsp:txBody>
      <dsp:txXfrm>
        <a:off x="3440604" y="195265"/>
        <a:ext cx="2164179" cy="692537"/>
      </dsp:txXfrm>
    </dsp:sp>
    <dsp:sp modelId="{EC99612A-4D16-EE4E-9E0C-4F135EE09A52}">
      <dsp:nvSpPr>
        <dsp:cNvPr id="0" name=""/>
        <dsp:cNvSpPr/>
      </dsp:nvSpPr>
      <dsp:spPr>
        <a:xfrm>
          <a:off x="1003575" y="1537056"/>
          <a:ext cx="1082089" cy="1082089"/>
        </a:xfrm>
        <a:prstGeom prst="arc">
          <a:avLst>
            <a:gd name="adj1" fmla="val 13200000"/>
            <a:gd name="adj2" fmla="val 19200000"/>
          </a:avLst>
        </a:pr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0096B499-248D-BB46-BD9E-68B6E260997D}">
      <dsp:nvSpPr>
        <dsp:cNvPr id="0" name=""/>
        <dsp:cNvSpPr/>
      </dsp:nvSpPr>
      <dsp:spPr>
        <a:xfrm>
          <a:off x="1003575" y="1537056"/>
          <a:ext cx="1082089" cy="1082089"/>
        </a:xfrm>
        <a:prstGeom prst="arc">
          <a:avLst>
            <a:gd name="adj1" fmla="val 2400000"/>
            <a:gd name="adj2" fmla="val 8400000"/>
          </a:avLst>
        </a:pr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6AF1F059-4997-7A4D-A649-C927D4D42C1C}">
      <dsp:nvSpPr>
        <dsp:cNvPr id="0" name=""/>
        <dsp:cNvSpPr/>
      </dsp:nvSpPr>
      <dsp:spPr>
        <a:xfrm>
          <a:off x="462530" y="1731833"/>
          <a:ext cx="2164179" cy="6925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Clr>
              <a:srgbClr val="008000"/>
            </a:buClr>
            <a:buFont typeface="Wingdings" panose="05000000000000000000" pitchFamily="2" charset="2"/>
            <a:buNone/>
          </a:pPr>
          <a:r>
            <a:rPr lang="es-ES_tradnl" sz="1400" b="1" kern="1200" cap="small" baseline="0" noProof="0" dirty="0">
              <a:solidFill>
                <a:schemeClr val="tx1"/>
              </a:solidFill>
            </a:rPr>
            <a:t>Oficina de Autorizaciones Sectoriales e Inversión </a:t>
          </a:r>
        </a:p>
      </dsp:txBody>
      <dsp:txXfrm>
        <a:off x="462530" y="1731833"/>
        <a:ext cx="2164179" cy="692537"/>
      </dsp:txXfrm>
    </dsp:sp>
    <dsp:sp modelId="{66B9DDD2-B089-2444-93C3-F8E61D115CAB}">
      <dsp:nvSpPr>
        <dsp:cNvPr id="0" name=""/>
        <dsp:cNvSpPr/>
      </dsp:nvSpPr>
      <dsp:spPr>
        <a:xfrm>
          <a:off x="3622232" y="1537056"/>
          <a:ext cx="1082089" cy="1082089"/>
        </a:xfrm>
        <a:prstGeom prst="arc">
          <a:avLst>
            <a:gd name="adj1" fmla="val 13200000"/>
            <a:gd name="adj2" fmla="val 19200000"/>
          </a:avLst>
        </a:pr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11745F78-9B73-9B42-BD5A-F12C79B9E451}">
      <dsp:nvSpPr>
        <dsp:cNvPr id="0" name=""/>
        <dsp:cNvSpPr/>
      </dsp:nvSpPr>
      <dsp:spPr>
        <a:xfrm>
          <a:off x="3622232" y="1537056"/>
          <a:ext cx="1082089" cy="1082089"/>
        </a:xfrm>
        <a:prstGeom prst="arc">
          <a:avLst>
            <a:gd name="adj1" fmla="val 2400000"/>
            <a:gd name="adj2" fmla="val 8400000"/>
          </a:avLst>
        </a:pr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FEE1D336-7080-C64D-9D40-75EE264E7FF7}">
      <dsp:nvSpPr>
        <dsp:cNvPr id="0" name=""/>
        <dsp:cNvSpPr/>
      </dsp:nvSpPr>
      <dsp:spPr>
        <a:xfrm>
          <a:off x="3081187" y="1731833"/>
          <a:ext cx="2164179" cy="6925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_tradnl" sz="1400" b="1" kern="1200" cap="small" baseline="0" noProof="0" dirty="0">
              <a:solidFill>
                <a:schemeClr val="tx1"/>
              </a:solidFill>
            </a:rPr>
            <a:t>Comité de Autorizaciones Sectoriales e Inversión</a:t>
          </a:r>
        </a:p>
      </dsp:txBody>
      <dsp:txXfrm>
        <a:off x="3081187" y="1731833"/>
        <a:ext cx="2164179" cy="692537"/>
      </dsp:txXfrm>
    </dsp:sp>
    <dsp:sp modelId="{FC0E213A-D2AA-DB4F-A2AF-1E28D45D9746}">
      <dsp:nvSpPr>
        <dsp:cNvPr id="0" name=""/>
        <dsp:cNvSpPr/>
      </dsp:nvSpPr>
      <dsp:spPr>
        <a:xfrm>
          <a:off x="6420598" y="1537056"/>
          <a:ext cx="1441506" cy="1082089"/>
        </a:xfrm>
        <a:prstGeom prst="arc">
          <a:avLst>
            <a:gd name="adj1" fmla="val 13200000"/>
            <a:gd name="adj2" fmla="val 19200000"/>
          </a:avLst>
        </a:pr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B215A8F3-C649-BF4A-B5A7-C880A31A1D7F}">
      <dsp:nvSpPr>
        <dsp:cNvPr id="0" name=""/>
        <dsp:cNvSpPr/>
      </dsp:nvSpPr>
      <dsp:spPr>
        <a:xfrm>
          <a:off x="6420598" y="1537056"/>
          <a:ext cx="1441506" cy="1082089"/>
        </a:xfrm>
        <a:prstGeom prst="arc">
          <a:avLst>
            <a:gd name="adj1" fmla="val 2400000"/>
            <a:gd name="adj2" fmla="val 8400000"/>
          </a:avLst>
        </a:prstGeom>
        <a:noFill/>
        <a:ln w="12700" cap="flat" cmpd="sng" algn="ctr">
          <a:solidFill>
            <a:srgbClr val="4EA72E"/>
          </a:solidFill>
          <a:prstDash val="solid"/>
          <a:miter lim="800000"/>
        </a:ln>
        <a:effectLst/>
      </dsp:spPr>
      <dsp:style>
        <a:lnRef idx="2">
          <a:scrgbClr r="0" g="0" b="0"/>
        </a:lnRef>
        <a:fillRef idx="0">
          <a:scrgbClr r="0" g="0" b="0"/>
        </a:fillRef>
        <a:effectRef idx="0">
          <a:scrgbClr r="0" g="0" b="0"/>
        </a:effectRef>
        <a:fontRef idx="minor"/>
      </dsp:style>
    </dsp:sp>
    <dsp:sp modelId="{9513A826-0722-4249-B058-54DD07340333}">
      <dsp:nvSpPr>
        <dsp:cNvPr id="0" name=""/>
        <dsp:cNvSpPr/>
      </dsp:nvSpPr>
      <dsp:spPr>
        <a:xfrm>
          <a:off x="5699845" y="1731833"/>
          <a:ext cx="2883012" cy="6925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_tradnl" sz="1400" b="1" kern="1200" cap="small" baseline="0" noProof="0" dirty="0">
              <a:solidFill>
                <a:schemeClr val="tx1"/>
              </a:solidFill>
            </a:rPr>
            <a:t>Ministerios, subsecretarías, los servicios públicos, OAE y entidades de derecho público competentes</a:t>
          </a:r>
        </a:p>
      </dsp:txBody>
      <dsp:txXfrm>
        <a:off x="5699845" y="1731833"/>
        <a:ext cx="2883012" cy="69253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36F21C-53EA-CADB-E72D-051088AF0639}"/>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L"/>
          </a:p>
        </p:txBody>
      </p:sp>
      <p:sp>
        <p:nvSpPr>
          <p:cNvPr id="3" name="Subtítulo 2">
            <a:extLst>
              <a:ext uri="{FF2B5EF4-FFF2-40B4-BE49-F238E27FC236}">
                <a16:creationId xmlns:a16="http://schemas.microsoft.com/office/drawing/2014/main" id="{8792F1DB-CFD8-46B1-4BB9-7A18714DB9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L"/>
          </a:p>
        </p:txBody>
      </p:sp>
      <p:sp>
        <p:nvSpPr>
          <p:cNvPr id="4" name="Marcador de fecha 3">
            <a:extLst>
              <a:ext uri="{FF2B5EF4-FFF2-40B4-BE49-F238E27FC236}">
                <a16:creationId xmlns:a16="http://schemas.microsoft.com/office/drawing/2014/main" id="{1573822F-46A0-35E3-6E30-15597D009C14}"/>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5" name="Marcador de pie de página 4">
            <a:extLst>
              <a:ext uri="{FF2B5EF4-FFF2-40B4-BE49-F238E27FC236}">
                <a16:creationId xmlns:a16="http://schemas.microsoft.com/office/drawing/2014/main" id="{02309AE5-8531-87AF-7DA2-B5F22A8ADE1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5186AFE8-BB43-6C7F-6934-8971C72295BE}"/>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152196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9C71CB-BA2C-7274-6C5C-6284F259359F}"/>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texto vertical 2">
            <a:extLst>
              <a:ext uri="{FF2B5EF4-FFF2-40B4-BE49-F238E27FC236}">
                <a16:creationId xmlns:a16="http://schemas.microsoft.com/office/drawing/2014/main" id="{20493196-56C5-7C91-D0B5-0901B4A1744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33F3530D-3FDD-8117-DFBC-77562CBF3336}"/>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5" name="Marcador de pie de página 4">
            <a:extLst>
              <a:ext uri="{FF2B5EF4-FFF2-40B4-BE49-F238E27FC236}">
                <a16:creationId xmlns:a16="http://schemas.microsoft.com/office/drawing/2014/main" id="{F61249CD-83EE-106F-C7A7-F64ED9DC0888}"/>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4EA599D8-9F8B-D9A2-98D1-D77E33F6E2F9}"/>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703990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A6A6901-5201-3BEF-3F15-EF31C0E64691}"/>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L"/>
          </a:p>
        </p:txBody>
      </p:sp>
      <p:sp>
        <p:nvSpPr>
          <p:cNvPr id="3" name="Marcador de texto vertical 2">
            <a:extLst>
              <a:ext uri="{FF2B5EF4-FFF2-40B4-BE49-F238E27FC236}">
                <a16:creationId xmlns:a16="http://schemas.microsoft.com/office/drawing/2014/main" id="{0B1210F7-F6A4-5788-0C1D-8C8572168FEB}"/>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3806E7F7-B0AE-F3A9-B4EA-89006A006CF2}"/>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5" name="Marcador de pie de página 4">
            <a:extLst>
              <a:ext uri="{FF2B5EF4-FFF2-40B4-BE49-F238E27FC236}">
                <a16:creationId xmlns:a16="http://schemas.microsoft.com/office/drawing/2014/main" id="{76C8161B-8CC9-79D5-9BE8-BBA692074D79}"/>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26B8A270-1112-DDD3-B665-020EB0939EFC}"/>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3269884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73A4A2-2503-0993-4F61-24A7BD69CCD0}"/>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044EA3B5-0ED0-07C5-9EE7-40C8CBD6A871}"/>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E2CF78D5-F198-02F2-06B6-667EF0C08810}"/>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5" name="Marcador de pie de página 4">
            <a:extLst>
              <a:ext uri="{FF2B5EF4-FFF2-40B4-BE49-F238E27FC236}">
                <a16:creationId xmlns:a16="http://schemas.microsoft.com/office/drawing/2014/main" id="{4E17D6B5-974E-CF7C-FCE1-95ACD48E18D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A01D0746-6BC4-B06E-FB87-1B195F7D803B}"/>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1825777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F79A2-49DE-1365-E3E4-AA49924224E1}"/>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96826DF9-DD33-C97C-C784-56731150FF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7D2C3231-2BC5-F619-3987-8A451AF6FFF6}"/>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5" name="Marcador de pie de página 4">
            <a:extLst>
              <a:ext uri="{FF2B5EF4-FFF2-40B4-BE49-F238E27FC236}">
                <a16:creationId xmlns:a16="http://schemas.microsoft.com/office/drawing/2014/main" id="{BB53AB69-1A00-4D6F-4FED-83DB40FE1061}"/>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6CD8F32C-FE4F-7DE4-1A62-91F33ED78401}"/>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3162073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6A8FD6-EB4C-F913-614B-117853723502}"/>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7B1CA44C-1F01-345B-E4E4-7D87EC7B877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contenido 3">
            <a:extLst>
              <a:ext uri="{FF2B5EF4-FFF2-40B4-BE49-F238E27FC236}">
                <a16:creationId xmlns:a16="http://schemas.microsoft.com/office/drawing/2014/main" id="{4B76E526-B563-A8AE-763B-41633A353D7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5" name="Marcador de fecha 4">
            <a:extLst>
              <a:ext uri="{FF2B5EF4-FFF2-40B4-BE49-F238E27FC236}">
                <a16:creationId xmlns:a16="http://schemas.microsoft.com/office/drawing/2014/main" id="{3A6D3E08-373C-39D2-757F-E6BCD084F44C}"/>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6" name="Marcador de pie de página 5">
            <a:extLst>
              <a:ext uri="{FF2B5EF4-FFF2-40B4-BE49-F238E27FC236}">
                <a16:creationId xmlns:a16="http://schemas.microsoft.com/office/drawing/2014/main" id="{D5FA3AB8-2C7E-2194-00F6-DD56802E3E39}"/>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5A959EEA-F995-331F-53B7-2DB95C7F2846}"/>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4118849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512795-0160-4486-0630-C8B83F4CD6CF}"/>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A6574CF2-B5F0-DD74-4E64-4C25C663C2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13F35640-6375-F404-2EB6-B3EB8BE646A8}"/>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5" name="Marcador de texto 4">
            <a:extLst>
              <a:ext uri="{FF2B5EF4-FFF2-40B4-BE49-F238E27FC236}">
                <a16:creationId xmlns:a16="http://schemas.microsoft.com/office/drawing/2014/main" id="{5F5DF65A-C459-6F51-6DFE-D02E47FF11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40547D23-1B38-DDEB-5C62-88DEC1E78A9C}"/>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7" name="Marcador de fecha 6">
            <a:extLst>
              <a:ext uri="{FF2B5EF4-FFF2-40B4-BE49-F238E27FC236}">
                <a16:creationId xmlns:a16="http://schemas.microsoft.com/office/drawing/2014/main" id="{18082B06-FD37-F196-2C79-0EAAB66F39B8}"/>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8" name="Marcador de pie de página 7">
            <a:extLst>
              <a:ext uri="{FF2B5EF4-FFF2-40B4-BE49-F238E27FC236}">
                <a16:creationId xmlns:a16="http://schemas.microsoft.com/office/drawing/2014/main" id="{0578AC27-3E86-F1F2-FA44-EAA019C20A4B}"/>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52B0D299-2115-014F-B3C5-6EB8F47ADB3D}"/>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2595761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5F6CAD-E895-5A42-6446-5F60C09A176B}"/>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fecha 2">
            <a:extLst>
              <a:ext uri="{FF2B5EF4-FFF2-40B4-BE49-F238E27FC236}">
                <a16:creationId xmlns:a16="http://schemas.microsoft.com/office/drawing/2014/main" id="{AE6FF78A-483C-2EE4-7247-34CC3F0F0BCC}"/>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4" name="Marcador de pie de página 3">
            <a:extLst>
              <a:ext uri="{FF2B5EF4-FFF2-40B4-BE49-F238E27FC236}">
                <a16:creationId xmlns:a16="http://schemas.microsoft.com/office/drawing/2014/main" id="{4AA2C13C-5318-FC89-168D-6184AF4807E2}"/>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75FAD02C-9192-EBCE-2AE7-66DA32982D01}"/>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2424419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EC848CD-F667-7F79-393C-22D91150CCA3}"/>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3" name="Marcador de pie de página 2">
            <a:extLst>
              <a:ext uri="{FF2B5EF4-FFF2-40B4-BE49-F238E27FC236}">
                <a16:creationId xmlns:a16="http://schemas.microsoft.com/office/drawing/2014/main" id="{E940BD53-0A20-4E28-B231-E7A41CC2EF7B}"/>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1B29EE95-7B9F-7240-EC04-18C986CC0813}"/>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84679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A6AD42-4C7A-E442-4A08-56B0A1BF6A73}"/>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31E8854D-C942-8081-E2E5-65E0242BDB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texto 3">
            <a:extLst>
              <a:ext uri="{FF2B5EF4-FFF2-40B4-BE49-F238E27FC236}">
                <a16:creationId xmlns:a16="http://schemas.microsoft.com/office/drawing/2014/main" id="{5F912AA9-CF7B-6783-7F6D-908FA373E4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526EDFD-F523-25CE-6E48-E3BD625F3A95}"/>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6" name="Marcador de pie de página 5">
            <a:extLst>
              <a:ext uri="{FF2B5EF4-FFF2-40B4-BE49-F238E27FC236}">
                <a16:creationId xmlns:a16="http://schemas.microsoft.com/office/drawing/2014/main" id="{874DDB5A-F6AF-CF6C-259F-8B55975014DC}"/>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9DDDEE85-622F-AAF3-227B-65BF555B3480}"/>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2819534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3018DF-034F-3A6E-CF8E-D53D9BA33643}"/>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L"/>
          </a:p>
        </p:txBody>
      </p:sp>
      <p:sp>
        <p:nvSpPr>
          <p:cNvPr id="3" name="Marcador de posición de imagen 2">
            <a:extLst>
              <a:ext uri="{FF2B5EF4-FFF2-40B4-BE49-F238E27FC236}">
                <a16:creationId xmlns:a16="http://schemas.microsoft.com/office/drawing/2014/main" id="{C4925C9A-F0D7-097A-0637-5DAF70A6E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BC7CC10E-B096-8932-B312-52A7BCE8CB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01552EB8-2251-E463-58D0-B5AA53B33490}"/>
              </a:ext>
            </a:extLst>
          </p:cNvPr>
          <p:cNvSpPr>
            <a:spLocks noGrp="1"/>
          </p:cNvSpPr>
          <p:nvPr>
            <p:ph type="dt" sz="half" idx="10"/>
          </p:nvPr>
        </p:nvSpPr>
        <p:spPr/>
        <p:txBody>
          <a:bodyPr/>
          <a:lstStyle/>
          <a:p>
            <a:fld id="{FCF72FF8-3217-AB4C-8DD3-F3B07A946E16}" type="datetimeFigureOut">
              <a:rPr lang="es-CL" smtClean="0"/>
              <a:t>05-08-26</a:t>
            </a:fld>
            <a:endParaRPr lang="es-CL"/>
          </a:p>
        </p:txBody>
      </p:sp>
      <p:sp>
        <p:nvSpPr>
          <p:cNvPr id="6" name="Marcador de pie de página 5">
            <a:extLst>
              <a:ext uri="{FF2B5EF4-FFF2-40B4-BE49-F238E27FC236}">
                <a16:creationId xmlns:a16="http://schemas.microsoft.com/office/drawing/2014/main" id="{6E8F847D-23BD-E1C4-B8D5-066B24F70170}"/>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C42E63CB-4228-F265-033E-DB0F678A7F18}"/>
              </a:ext>
            </a:extLst>
          </p:cNvPr>
          <p:cNvSpPr>
            <a:spLocks noGrp="1"/>
          </p:cNvSpPr>
          <p:nvPr>
            <p:ph type="sldNum" sz="quarter" idx="12"/>
          </p:nvPr>
        </p:nvSpPr>
        <p:spPr/>
        <p:txBody>
          <a:bodyPr/>
          <a:lstStyle/>
          <a:p>
            <a:fld id="{7FBFFB55-4E90-7140-AEB5-A788228DA81D}" type="slidenum">
              <a:rPr lang="es-CL" smtClean="0"/>
              <a:t>‹Nº›</a:t>
            </a:fld>
            <a:endParaRPr lang="es-CL"/>
          </a:p>
        </p:txBody>
      </p:sp>
    </p:spTree>
    <p:extLst>
      <p:ext uri="{BB962C8B-B14F-4D97-AF65-F5344CB8AC3E}">
        <p14:creationId xmlns:p14="http://schemas.microsoft.com/office/powerpoint/2010/main" val="2481073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16350FA-AEEB-00A4-9191-36960148F3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C50FA8BD-EE48-2DEB-AA87-EF2401ABF2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466E49D2-060E-7528-669A-31B0FBCC90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F72FF8-3217-AB4C-8DD3-F3B07A946E16}" type="datetimeFigureOut">
              <a:rPr lang="es-CL" smtClean="0"/>
              <a:t>05-08-26</a:t>
            </a:fld>
            <a:endParaRPr lang="es-CL"/>
          </a:p>
        </p:txBody>
      </p:sp>
      <p:sp>
        <p:nvSpPr>
          <p:cNvPr id="5" name="Marcador de pie de página 4">
            <a:extLst>
              <a:ext uri="{FF2B5EF4-FFF2-40B4-BE49-F238E27FC236}">
                <a16:creationId xmlns:a16="http://schemas.microsoft.com/office/drawing/2014/main" id="{FC25A875-54DB-7C95-303C-C35B03BF73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3938F706-D78E-6A1D-D73D-4167FA0E4A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BFFB55-4E90-7140-AEB5-A788228DA81D}" type="slidenum">
              <a:rPr lang="es-CL" smtClean="0"/>
              <a:t>‹Nº›</a:t>
            </a:fld>
            <a:endParaRPr lang="es-CL"/>
          </a:p>
        </p:txBody>
      </p:sp>
    </p:spTree>
    <p:extLst>
      <p:ext uri="{BB962C8B-B14F-4D97-AF65-F5344CB8AC3E}">
        <p14:creationId xmlns:p14="http://schemas.microsoft.com/office/powerpoint/2010/main" val="799962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emf"/><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551EB5-42CB-A01E-C1B5-C50B73488DE4}"/>
              </a:ext>
            </a:extLst>
          </p:cNvPr>
          <p:cNvSpPr>
            <a:spLocks noGrp="1"/>
          </p:cNvSpPr>
          <p:nvPr>
            <p:ph type="ctrTitle"/>
          </p:nvPr>
        </p:nvSpPr>
        <p:spPr>
          <a:xfrm>
            <a:off x="592268" y="247221"/>
            <a:ext cx="8343913" cy="1472184"/>
          </a:xfrm>
        </p:spPr>
        <p:txBody>
          <a:bodyPr anchor="t">
            <a:normAutofit/>
          </a:bodyPr>
          <a:lstStyle/>
          <a:p>
            <a:pPr algn="l">
              <a:lnSpc>
                <a:spcPct val="100000"/>
              </a:lnSpc>
            </a:pPr>
            <a:r>
              <a:rPr lang="es-ES" sz="2800" cap="small" spc="30" dirty="0">
                <a:solidFill>
                  <a:srgbClr val="4A913B"/>
                </a:solidFill>
                <a:effectLst/>
                <a:latin typeface="Aptos" panose="020B0004020202020204" pitchFamily="34" charset="0"/>
              </a:rPr>
              <a:t>Agua y Permisos Sectoriales en Minería</a:t>
            </a:r>
            <a:br>
              <a:rPr lang="es-ES" sz="2800" spc="30" dirty="0">
                <a:solidFill>
                  <a:srgbClr val="4B3C3C"/>
                </a:solidFill>
                <a:effectLst/>
                <a:latin typeface="Aptos" panose="020B0004020202020204" pitchFamily="34" charset="0"/>
              </a:rPr>
            </a:br>
            <a:r>
              <a:rPr lang="es-ES" sz="2000" spc="30" dirty="0">
                <a:solidFill>
                  <a:srgbClr val="4B3C3C"/>
                </a:solidFill>
                <a:effectLst/>
                <a:latin typeface="Aptos" panose="020B0004020202020204" pitchFamily="34" charset="0"/>
              </a:rPr>
              <a:t>Desafíos estratégicos y oportunidades para el desarrollo de proyectos</a:t>
            </a:r>
            <a:br>
              <a:rPr lang="es-CL" sz="2800" spc="30" dirty="0">
                <a:solidFill>
                  <a:srgbClr val="4B3C3C"/>
                </a:solidFill>
                <a:effectLst/>
                <a:latin typeface="Aptos" panose="020B0004020202020204" pitchFamily="34" charset="0"/>
              </a:rPr>
            </a:br>
            <a:r>
              <a:rPr lang="es-CL" sz="1800" b="1" spc="30" dirty="0" err="1">
                <a:solidFill>
                  <a:srgbClr val="28784A"/>
                </a:solidFill>
                <a:latin typeface="Aptos" panose="020B0004020202020204" pitchFamily="34" charset="0"/>
              </a:rPr>
              <a:t>PerProMin</a:t>
            </a:r>
            <a:r>
              <a:rPr lang="es-CL" sz="1800" b="1" spc="30" dirty="0">
                <a:solidFill>
                  <a:srgbClr val="28784A"/>
                </a:solidFill>
                <a:latin typeface="Aptos" panose="020B0004020202020204" pitchFamily="34" charset="0"/>
              </a:rPr>
              <a:t> 2026 </a:t>
            </a:r>
            <a:endParaRPr lang="es-CL" sz="1800" b="1" spc="20" dirty="0">
              <a:solidFill>
                <a:srgbClr val="28784A"/>
              </a:solidFill>
              <a:latin typeface="Aptos" panose="020B0004020202020204" pitchFamily="34" charset="0"/>
            </a:endParaRPr>
          </a:p>
        </p:txBody>
      </p:sp>
      <p:pic>
        <p:nvPicPr>
          <p:cNvPr id="10" name="Imagen 9">
            <a:extLst>
              <a:ext uri="{FF2B5EF4-FFF2-40B4-BE49-F238E27FC236}">
                <a16:creationId xmlns:a16="http://schemas.microsoft.com/office/drawing/2014/main" id="{49200A74-489C-3AC9-1CF9-A3C5D4F28A0A}"/>
              </a:ext>
            </a:extLst>
          </p:cNvPr>
          <p:cNvPicPr>
            <a:picLocks noChangeAspect="1"/>
          </p:cNvPicPr>
          <p:nvPr/>
        </p:nvPicPr>
        <p:blipFill>
          <a:blip r:embed="rId2"/>
          <a:stretch>
            <a:fillRect/>
          </a:stretch>
        </p:blipFill>
        <p:spPr>
          <a:xfrm>
            <a:off x="10080656" y="611037"/>
            <a:ext cx="1628978" cy="956933"/>
          </a:xfrm>
          <a:prstGeom prst="rect">
            <a:avLst/>
          </a:prstGeom>
        </p:spPr>
      </p:pic>
      <p:pic>
        <p:nvPicPr>
          <p:cNvPr id="20" name="Imagen 19">
            <a:extLst>
              <a:ext uri="{FF2B5EF4-FFF2-40B4-BE49-F238E27FC236}">
                <a16:creationId xmlns:a16="http://schemas.microsoft.com/office/drawing/2014/main" id="{600AE3A0-D323-46FC-EE17-6A690EA3D7B5}"/>
              </a:ext>
            </a:extLst>
          </p:cNvPr>
          <p:cNvPicPr>
            <a:picLocks noChangeAspect="1"/>
          </p:cNvPicPr>
          <p:nvPr/>
        </p:nvPicPr>
        <p:blipFill>
          <a:blip r:embed="rId3"/>
          <a:stretch>
            <a:fillRect/>
          </a:stretch>
        </p:blipFill>
        <p:spPr>
          <a:xfrm>
            <a:off x="0" y="2287078"/>
            <a:ext cx="12192000" cy="4570922"/>
          </a:xfrm>
          <a:prstGeom prst="rect">
            <a:avLst/>
          </a:prstGeom>
        </p:spPr>
      </p:pic>
      <p:grpSp>
        <p:nvGrpSpPr>
          <p:cNvPr id="12" name="Grupo 11">
            <a:extLst>
              <a:ext uri="{FF2B5EF4-FFF2-40B4-BE49-F238E27FC236}">
                <a16:creationId xmlns:a16="http://schemas.microsoft.com/office/drawing/2014/main" id="{B3A7741E-9F72-67FC-6226-486792248086}"/>
              </a:ext>
            </a:extLst>
          </p:cNvPr>
          <p:cNvGrpSpPr/>
          <p:nvPr/>
        </p:nvGrpSpPr>
        <p:grpSpPr>
          <a:xfrm>
            <a:off x="0" y="7104"/>
            <a:ext cx="375358" cy="6850896"/>
            <a:chOff x="0" y="7104"/>
            <a:chExt cx="375358" cy="6850896"/>
          </a:xfrm>
        </p:grpSpPr>
        <p:sp>
          <p:nvSpPr>
            <p:cNvPr id="4" name="Rectángulo 3">
              <a:extLst>
                <a:ext uri="{FF2B5EF4-FFF2-40B4-BE49-F238E27FC236}">
                  <a16:creationId xmlns:a16="http://schemas.microsoft.com/office/drawing/2014/main" id="{867D1D11-B6E3-7321-559A-902959079ECE}"/>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5" name="Rectángulo 4">
              <a:extLst>
                <a:ext uri="{FF2B5EF4-FFF2-40B4-BE49-F238E27FC236}">
                  <a16:creationId xmlns:a16="http://schemas.microsoft.com/office/drawing/2014/main" id="{9E26515B-D82F-A6C2-20B4-1AD01831893B}"/>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6" name="Rectángulo 5">
              <a:extLst>
                <a:ext uri="{FF2B5EF4-FFF2-40B4-BE49-F238E27FC236}">
                  <a16:creationId xmlns:a16="http://schemas.microsoft.com/office/drawing/2014/main" id="{EADFEB62-0A6A-64D1-E147-271611A1EF54}"/>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7" name="Rectángulo 6">
              <a:extLst>
                <a:ext uri="{FF2B5EF4-FFF2-40B4-BE49-F238E27FC236}">
                  <a16:creationId xmlns:a16="http://schemas.microsoft.com/office/drawing/2014/main" id="{69EC8251-782A-AA15-335F-69C13B2E0A5B}"/>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 name="Rectángulo 7">
              <a:extLst>
                <a:ext uri="{FF2B5EF4-FFF2-40B4-BE49-F238E27FC236}">
                  <a16:creationId xmlns:a16="http://schemas.microsoft.com/office/drawing/2014/main" id="{AB8EB848-0D3D-C284-2A03-1039C20427CC}"/>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Rectángulo 8">
              <a:extLst>
                <a:ext uri="{FF2B5EF4-FFF2-40B4-BE49-F238E27FC236}">
                  <a16:creationId xmlns:a16="http://schemas.microsoft.com/office/drawing/2014/main" id="{B4971508-1B9D-0A14-15E2-153DAB3FFD1E}"/>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Tree>
    <p:extLst>
      <p:ext uri="{BB962C8B-B14F-4D97-AF65-F5344CB8AC3E}">
        <p14:creationId xmlns:p14="http://schemas.microsoft.com/office/powerpoint/2010/main" val="398863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22E5C-18E2-3CAD-59B0-1F41DB59A884}"/>
            </a:ext>
          </a:extLst>
        </p:cNvPr>
        <p:cNvGrpSpPr/>
        <p:nvPr/>
      </p:nvGrpSpPr>
      <p:grpSpPr>
        <a:xfrm>
          <a:off x="0" y="0"/>
          <a:ext cx="0" cy="0"/>
          <a:chOff x="0" y="0"/>
          <a:chExt cx="0" cy="0"/>
        </a:xfrm>
      </p:grpSpPr>
      <p:sp>
        <p:nvSpPr>
          <p:cNvPr id="12" name="Elipse 11">
            <a:extLst>
              <a:ext uri="{FF2B5EF4-FFF2-40B4-BE49-F238E27FC236}">
                <a16:creationId xmlns:a16="http://schemas.microsoft.com/office/drawing/2014/main" id="{39D9B9A5-8076-A693-3F1A-8B72572D0901}"/>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sp>
        <p:nvSpPr>
          <p:cNvPr id="3" name="CuadroTexto 2">
            <a:extLst>
              <a:ext uri="{FF2B5EF4-FFF2-40B4-BE49-F238E27FC236}">
                <a16:creationId xmlns:a16="http://schemas.microsoft.com/office/drawing/2014/main" id="{EC0EFE9E-B5FD-25E7-7E20-BCF199F3D0F4}"/>
              </a:ext>
            </a:extLst>
          </p:cNvPr>
          <p:cNvSpPr txBox="1"/>
          <p:nvPr/>
        </p:nvSpPr>
        <p:spPr>
          <a:xfrm>
            <a:off x="874795" y="330741"/>
            <a:ext cx="4025782" cy="923330"/>
          </a:xfrm>
          <a:prstGeom prst="rect">
            <a:avLst/>
          </a:prstGeom>
          <a:solidFill>
            <a:schemeClr val="bg1"/>
          </a:solid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sz="1800" dirty="0">
                <a:solidFill>
                  <a:srgbClr val="4A913B"/>
                </a:solidFill>
                <a:effectLst/>
                <a:latin typeface="Aptos Light" panose="020B0004020202020204" pitchFamily="34" charset="0"/>
              </a:rPr>
              <a:t>Técnicas Habilitantes Alternativas (THA)</a:t>
            </a:r>
            <a:endParaRPr lang="es-CL" dirty="0">
              <a:solidFill>
                <a:srgbClr val="4A913B"/>
              </a:solidFill>
              <a:latin typeface="Aptos Light" panose="020B0004020202020204" pitchFamily="34" charset="0"/>
            </a:endParaRPr>
          </a:p>
        </p:txBody>
      </p:sp>
      <p:pic>
        <p:nvPicPr>
          <p:cNvPr id="11" name="Imagen 10">
            <a:extLst>
              <a:ext uri="{FF2B5EF4-FFF2-40B4-BE49-F238E27FC236}">
                <a16:creationId xmlns:a16="http://schemas.microsoft.com/office/drawing/2014/main" id="{5FA4C028-5A3B-AE66-4FD7-E28F404F2A58}"/>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1B124D86-E35C-7C0B-A369-2EB27DCC3470}"/>
              </a:ext>
            </a:extLst>
          </p:cNvPr>
          <p:cNvCxnSpPr>
            <a:cxnSpLocks/>
          </p:cNvCxnSpPr>
          <p:nvPr/>
        </p:nvCxnSpPr>
        <p:spPr>
          <a:xfrm>
            <a:off x="4765964" y="1118681"/>
            <a:ext cx="6002555"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09CA1816-0E32-975C-A888-709F095ED71E}"/>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836B9E88-507F-69AF-B6D6-BCED93272A51}"/>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20FCE730-CB37-CF5A-ECDA-A2904E1DCAE3}"/>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219AC2CA-ECBB-720E-A06B-7D1ABCF9C786}"/>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36F48D57-6661-258A-D308-F2362640230A}"/>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470DA0D2-1541-EF64-7650-F6FAB354BBE6}"/>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4D7FE420-DC96-E94F-413D-3ABD80C11C04}"/>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4" name="Rectángulo 3">
            <a:extLst>
              <a:ext uri="{FF2B5EF4-FFF2-40B4-BE49-F238E27FC236}">
                <a16:creationId xmlns:a16="http://schemas.microsoft.com/office/drawing/2014/main" id="{F3EE0DD9-FEB2-7794-3B65-FD907052C8AE}"/>
              </a:ext>
            </a:extLst>
          </p:cNvPr>
          <p:cNvSpPr/>
          <p:nvPr/>
        </p:nvSpPr>
        <p:spPr>
          <a:xfrm>
            <a:off x="930514" y="1372720"/>
            <a:ext cx="10407535" cy="307777"/>
          </a:xfrm>
          <a:prstGeom prst="rect">
            <a:avLst/>
          </a:prstGeom>
          <a:solidFill>
            <a:srgbClr val="F6FBF3"/>
          </a:solidFill>
          <a:ln w="19050">
            <a:noFill/>
          </a:ln>
        </p:spPr>
        <p:txBody>
          <a:bodyPr wrap="square">
            <a:spAutoFit/>
          </a:bodyPr>
          <a:lstStyle/>
          <a:p>
            <a:pPr algn="ctr"/>
            <a:r>
              <a:rPr lang="es-ES_tradnl" sz="1400" b="1" dirty="0">
                <a:solidFill>
                  <a:srgbClr val="469729"/>
                </a:solidFill>
                <a:latin typeface="Aptos" panose="020B0004020202020204" pitchFamily="34" charset="0"/>
              </a:rPr>
              <a:t>Técnicas Habilitantes Alternativas (THA) – Párrafo 2</a:t>
            </a:r>
          </a:p>
        </p:txBody>
      </p:sp>
      <p:grpSp>
        <p:nvGrpSpPr>
          <p:cNvPr id="6" name="Grupo 5">
            <a:extLst>
              <a:ext uri="{FF2B5EF4-FFF2-40B4-BE49-F238E27FC236}">
                <a16:creationId xmlns:a16="http://schemas.microsoft.com/office/drawing/2014/main" id="{58AB3669-CC52-F8BC-C75A-91AC867D9377}"/>
              </a:ext>
            </a:extLst>
          </p:cNvPr>
          <p:cNvGrpSpPr/>
          <p:nvPr/>
        </p:nvGrpSpPr>
        <p:grpSpPr>
          <a:xfrm>
            <a:off x="1157380" y="2870016"/>
            <a:ext cx="10165080" cy="3497443"/>
            <a:chOff x="1348047" y="1237006"/>
            <a:chExt cx="10165080" cy="3497443"/>
          </a:xfrm>
        </p:grpSpPr>
        <p:sp>
          <p:nvSpPr>
            <p:cNvPr id="7" name="Rectángulo 6">
              <a:extLst>
                <a:ext uri="{FF2B5EF4-FFF2-40B4-BE49-F238E27FC236}">
                  <a16:creationId xmlns:a16="http://schemas.microsoft.com/office/drawing/2014/main" id="{7B5C0D03-3B75-AD22-E53A-249A9EA9A082}"/>
                </a:ext>
              </a:extLst>
            </p:cNvPr>
            <p:cNvSpPr/>
            <p:nvPr/>
          </p:nvSpPr>
          <p:spPr>
            <a:xfrm>
              <a:off x="1348047" y="1237006"/>
              <a:ext cx="10165080" cy="3497443"/>
            </a:xfrm>
            <a:prstGeom prst="rect">
              <a:avLst/>
            </a:prstGeom>
            <a:ln>
              <a:noFill/>
            </a:ln>
          </p:spPr>
          <p:txBody>
            <a:bodyPr/>
            <a:lstStyle/>
            <a:p>
              <a:endParaRPr lang="es-CL">
                <a:latin typeface="Aptos" panose="020B0004020202020204" pitchFamily="34" charset="0"/>
              </a:endParaRPr>
            </a:p>
          </p:txBody>
        </p:sp>
        <p:sp>
          <p:nvSpPr>
            <p:cNvPr id="9" name="Forma libre: forma 10">
              <a:extLst>
                <a:ext uri="{FF2B5EF4-FFF2-40B4-BE49-F238E27FC236}">
                  <a16:creationId xmlns:a16="http://schemas.microsoft.com/office/drawing/2014/main" id="{5D9BDC32-A18E-5BFD-EB8C-289665A223BA}"/>
                </a:ext>
              </a:extLst>
            </p:cNvPr>
            <p:cNvSpPr/>
            <p:nvPr/>
          </p:nvSpPr>
          <p:spPr>
            <a:xfrm>
              <a:off x="1357592" y="2345233"/>
              <a:ext cx="1638955" cy="1114757"/>
            </a:xfrm>
            <a:custGeom>
              <a:avLst/>
              <a:gdLst>
                <a:gd name="connsiteX0" fmla="*/ 0 w 1638955"/>
                <a:gd name="connsiteY0" fmla="*/ 111476 h 1114757"/>
                <a:gd name="connsiteX1" fmla="*/ 111476 w 1638955"/>
                <a:gd name="connsiteY1" fmla="*/ 0 h 1114757"/>
                <a:gd name="connsiteX2" fmla="*/ 1527479 w 1638955"/>
                <a:gd name="connsiteY2" fmla="*/ 0 h 1114757"/>
                <a:gd name="connsiteX3" fmla="*/ 1638955 w 1638955"/>
                <a:gd name="connsiteY3" fmla="*/ 111476 h 1114757"/>
                <a:gd name="connsiteX4" fmla="*/ 1638955 w 1638955"/>
                <a:gd name="connsiteY4" fmla="*/ 1003281 h 1114757"/>
                <a:gd name="connsiteX5" fmla="*/ 1527479 w 1638955"/>
                <a:gd name="connsiteY5" fmla="*/ 1114757 h 1114757"/>
                <a:gd name="connsiteX6" fmla="*/ 111476 w 1638955"/>
                <a:gd name="connsiteY6" fmla="*/ 1114757 h 1114757"/>
                <a:gd name="connsiteX7" fmla="*/ 0 w 1638955"/>
                <a:gd name="connsiteY7" fmla="*/ 1003281 h 1114757"/>
                <a:gd name="connsiteX8" fmla="*/ 0 w 1638955"/>
                <a:gd name="connsiteY8" fmla="*/ 111476 h 111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955" h="1114757">
                  <a:moveTo>
                    <a:pt x="0" y="111476"/>
                  </a:moveTo>
                  <a:cubicBezTo>
                    <a:pt x="0" y="49910"/>
                    <a:pt x="49910" y="0"/>
                    <a:pt x="111476" y="0"/>
                  </a:cubicBezTo>
                  <a:lnTo>
                    <a:pt x="1527479" y="0"/>
                  </a:lnTo>
                  <a:cubicBezTo>
                    <a:pt x="1589045" y="0"/>
                    <a:pt x="1638955" y="49910"/>
                    <a:pt x="1638955" y="111476"/>
                  </a:cubicBezTo>
                  <a:lnTo>
                    <a:pt x="1638955" y="1003281"/>
                  </a:lnTo>
                  <a:cubicBezTo>
                    <a:pt x="1638955" y="1064847"/>
                    <a:pt x="1589045" y="1114757"/>
                    <a:pt x="1527479" y="1114757"/>
                  </a:cubicBezTo>
                  <a:lnTo>
                    <a:pt x="111476" y="1114757"/>
                  </a:lnTo>
                  <a:cubicBezTo>
                    <a:pt x="49910" y="1114757"/>
                    <a:pt x="0" y="1064847"/>
                    <a:pt x="0" y="1003281"/>
                  </a:cubicBezTo>
                  <a:lnTo>
                    <a:pt x="0" y="111476"/>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5350" tIns="45350" rIns="45350" bIns="45350" numCol="1" spcCol="1270" anchor="ctr" anchorCtr="0">
              <a:noAutofit/>
            </a:bodyPr>
            <a:lstStyle/>
            <a:p>
              <a:pPr marL="0" lvl="0" indent="0" algn="ctr" defTabSz="889000">
                <a:lnSpc>
                  <a:spcPct val="90000"/>
                </a:lnSpc>
                <a:spcBef>
                  <a:spcPct val="0"/>
                </a:spcBef>
                <a:spcAft>
                  <a:spcPct val="35000"/>
                </a:spcAft>
                <a:buNone/>
              </a:pPr>
              <a:r>
                <a:rPr lang="es-ES_tradnl" sz="2000" b="1" kern="1200" noProof="0" dirty="0">
                  <a:latin typeface="Aptos" panose="020B0004020202020204" pitchFamily="34" charset="0"/>
                </a:rPr>
                <a:t>THA</a:t>
              </a:r>
            </a:p>
          </p:txBody>
        </p:sp>
        <p:sp>
          <p:nvSpPr>
            <p:cNvPr id="19" name="Forma libre: forma 11">
              <a:extLst>
                <a:ext uri="{FF2B5EF4-FFF2-40B4-BE49-F238E27FC236}">
                  <a16:creationId xmlns:a16="http://schemas.microsoft.com/office/drawing/2014/main" id="{03AD7410-C846-0EED-3C8C-A003ABF28D79}"/>
                </a:ext>
              </a:extLst>
            </p:cNvPr>
            <p:cNvSpPr/>
            <p:nvPr/>
          </p:nvSpPr>
          <p:spPr>
            <a:xfrm rot="19514390">
              <a:off x="2839264" y="2353527"/>
              <a:ext cx="1762725" cy="93164"/>
            </a:xfrm>
            <a:custGeom>
              <a:avLst/>
              <a:gdLst>
                <a:gd name="connsiteX0" fmla="*/ 0 w 1762725"/>
                <a:gd name="connsiteY0" fmla="*/ 46582 h 93164"/>
                <a:gd name="connsiteX1" fmla="*/ 1762725 w 1762725"/>
                <a:gd name="connsiteY1" fmla="*/ 46582 h 93164"/>
              </a:gdLst>
              <a:ahLst/>
              <a:cxnLst>
                <a:cxn ang="0">
                  <a:pos x="connsiteX0" y="connsiteY0"/>
                </a:cxn>
                <a:cxn ang="0">
                  <a:pos x="connsiteX1" y="connsiteY1"/>
                </a:cxn>
              </a:cxnLst>
              <a:rect l="l" t="t" r="r" b="b"/>
              <a:pathLst>
                <a:path w="1762725" h="93164">
                  <a:moveTo>
                    <a:pt x="0" y="46582"/>
                  </a:moveTo>
                  <a:lnTo>
                    <a:pt x="1762725" y="46582"/>
                  </a:lnTo>
                </a:path>
              </a:pathLst>
            </a:custGeom>
            <a:noFill/>
          </p:spPr>
          <p:style>
            <a:lnRef idx="2">
              <a:schemeClr val="accent6">
                <a:shade val="60000"/>
                <a:hueOff val="0"/>
                <a:satOff val="0"/>
                <a:lumOff val="0"/>
                <a:alphaOff val="0"/>
              </a:schemeClr>
            </a:lnRef>
            <a:fillRef idx="0">
              <a:scrgbClr r="0" g="0" b="0"/>
            </a:fillRef>
            <a:effectRef idx="0">
              <a:schemeClr val="accent6">
                <a:hueOff val="0"/>
                <a:satOff val="0"/>
                <a:lumOff val="0"/>
                <a:alphaOff val="0"/>
              </a:schemeClr>
            </a:effectRef>
            <a:fontRef idx="minor">
              <a:schemeClr val="tx1">
                <a:hueOff val="0"/>
                <a:satOff val="0"/>
                <a:lumOff val="0"/>
                <a:alphaOff val="0"/>
              </a:schemeClr>
            </a:fontRef>
          </p:style>
          <p:txBody>
            <a:bodyPr spcFirstLastPara="0" vert="horz" wrap="square" lIns="849994" tIns="2514" rIns="849995" bIns="2513" numCol="1" spcCol="1270" anchor="ctr" anchorCtr="0">
              <a:noAutofit/>
            </a:bodyPr>
            <a:lstStyle/>
            <a:p>
              <a:pPr marL="0" lvl="0" indent="0" algn="ctr" defTabSz="266700">
                <a:lnSpc>
                  <a:spcPct val="90000"/>
                </a:lnSpc>
                <a:spcBef>
                  <a:spcPct val="0"/>
                </a:spcBef>
                <a:spcAft>
                  <a:spcPct val="35000"/>
                </a:spcAft>
                <a:buNone/>
              </a:pPr>
              <a:endParaRPr lang="es-ES_tradnl" sz="600" kern="1200" noProof="0" dirty="0">
                <a:latin typeface="Aptos" panose="020B0004020202020204" pitchFamily="34" charset="0"/>
              </a:endParaRPr>
            </a:p>
          </p:txBody>
        </p:sp>
        <p:sp>
          <p:nvSpPr>
            <p:cNvPr id="21" name="Forma libre: forma 12">
              <a:extLst>
                <a:ext uri="{FF2B5EF4-FFF2-40B4-BE49-F238E27FC236}">
                  <a16:creationId xmlns:a16="http://schemas.microsoft.com/office/drawing/2014/main" id="{860E9012-F8B5-2F56-F92A-A94D1ECBE88A}"/>
                </a:ext>
              </a:extLst>
            </p:cNvPr>
            <p:cNvSpPr/>
            <p:nvPr/>
          </p:nvSpPr>
          <p:spPr>
            <a:xfrm>
              <a:off x="3671707" y="1437736"/>
              <a:ext cx="1990314" cy="995157"/>
            </a:xfrm>
            <a:custGeom>
              <a:avLst/>
              <a:gdLst>
                <a:gd name="connsiteX0" fmla="*/ 0 w 1990314"/>
                <a:gd name="connsiteY0" fmla="*/ 99516 h 995157"/>
                <a:gd name="connsiteX1" fmla="*/ 99516 w 1990314"/>
                <a:gd name="connsiteY1" fmla="*/ 0 h 995157"/>
                <a:gd name="connsiteX2" fmla="*/ 1890798 w 1990314"/>
                <a:gd name="connsiteY2" fmla="*/ 0 h 995157"/>
                <a:gd name="connsiteX3" fmla="*/ 1990314 w 1990314"/>
                <a:gd name="connsiteY3" fmla="*/ 99516 h 995157"/>
                <a:gd name="connsiteX4" fmla="*/ 1990314 w 1990314"/>
                <a:gd name="connsiteY4" fmla="*/ 895641 h 995157"/>
                <a:gd name="connsiteX5" fmla="*/ 1890798 w 1990314"/>
                <a:gd name="connsiteY5" fmla="*/ 995157 h 995157"/>
                <a:gd name="connsiteX6" fmla="*/ 99516 w 1990314"/>
                <a:gd name="connsiteY6" fmla="*/ 995157 h 995157"/>
                <a:gd name="connsiteX7" fmla="*/ 0 w 1990314"/>
                <a:gd name="connsiteY7" fmla="*/ 895641 h 995157"/>
                <a:gd name="connsiteX8" fmla="*/ 0 w 1990314"/>
                <a:gd name="connsiteY8" fmla="*/ 99516 h 99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0314" h="995157">
                  <a:moveTo>
                    <a:pt x="0" y="99516"/>
                  </a:moveTo>
                  <a:cubicBezTo>
                    <a:pt x="0" y="44555"/>
                    <a:pt x="44555" y="0"/>
                    <a:pt x="99516" y="0"/>
                  </a:cubicBezTo>
                  <a:lnTo>
                    <a:pt x="1890798" y="0"/>
                  </a:lnTo>
                  <a:cubicBezTo>
                    <a:pt x="1945759" y="0"/>
                    <a:pt x="1990314" y="44555"/>
                    <a:pt x="1990314" y="99516"/>
                  </a:cubicBezTo>
                  <a:lnTo>
                    <a:pt x="1990314" y="895641"/>
                  </a:lnTo>
                  <a:cubicBezTo>
                    <a:pt x="1990314" y="950602"/>
                    <a:pt x="1945759" y="995157"/>
                    <a:pt x="1890798" y="995157"/>
                  </a:cubicBezTo>
                  <a:lnTo>
                    <a:pt x="99516" y="995157"/>
                  </a:lnTo>
                  <a:cubicBezTo>
                    <a:pt x="44555" y="995157"/>
                    <a:pt x="0" y="950602"/>
                    <a:pt x="0" y="895641"/>
                  </a:cubicBezTo>
                  <a:lnTo>
                    <a:pt x="0" y="99516"/>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6767" tIns="36767" rIns="36767" bIns="36767" numCol="1" spcCol="1270" anchor="ctr" anchorCtr="0">
              <a:noAutofit/>
            </a:bodyPr>
            <a:lstStyle/>
            <a:p>
              <a:pPr marL="0" lvl="0" indent="0" algn="ctr" defTabSz="533400">
                <a:lnSpc>
                  <a:spcPct val="90000"/>
                </a:lnSpc>
                <a:spcBef>
                  <a:spcPct val="0"/>
                </a:spcBef>
                <a:spcAft>
                  <a:spcPct val="35000"/>
                </a:spcAft>
                <a:buNone/>
              </a:pPr>
              <a:r>
                <a:rPr lang="es-ES_tradnl" sz="1800" b="1" kern="1200" noProof="0" dirty="0">
                  <a:latin typeface="Aptos" panose="020B0004020202020204" pitchFamily="34" charset="0"/>
                </a:rPr>
                <a:t>Aviso</a:t>
              </a:r>
            </a:p>
          </p:txBody>
        </p:sp>
        <p:sp>
          <p:nvSpPr>
            <p:cNvPr id="22" name="Forma libre: forma 13">
              <a:extLst>
                <a:ext uri="{FF2B5EF4-FFF2-40B4-BE49-F238E27FC236}">
                  <a16:creationId xmlns:a16="http://schemas.microsoft.com/office/drawing/2014/main" id="{5740CFED-E1AE-DEC7-63A0-9F00F109C391}"/>
                </a:ext>
              </a:extLst>
            </p:cNvPr>
            <p:cNvSpPr/>
            <p:nvPr/>
          </p:nvSpPr>
          <p:spPr>
            <a:xfrm>
              <a:off x="5652594" y="1851025"/>
              <a:ext cx="1448159" cy="93164"/>
            </a:xfrm>
            <a:custGeom>
              <a:avLst/>
              <a:gdLst>
                <a:gd name="connsiteX0" fmla="*/ 0 w 1448159"/>
                <a:gd name="connsiteY0" fmla="*/ 46582 h 93164"/>
                <a:gd name="connsiteX1" fmla="*/ 1448159 w 1448159"/>
                <a:gd name="connsiteY1" fmla="*/ 46582 h 93164"/>
              </a:gdLst>
              <a:ahLst/>
              <a:cxnLst>
                <a:cxn ang="0">
                  <a:pos x="connsiteX0" y="connsiteY0"/>
                </a:cxn>
                <a:cxn ang="0">
                  <a:pos x="connsiteX1" y="connsiteY1"/>
                </a:cxn>
              </a:cxnLst>
              <a:rect l="l" t="t" r="r" b="b"/>
              <a:pathLst>
                <a:path w="1448159" h="93164">
                  <a:moveTo>
                    <a:pt x="0" y="46582"/>
                  </a:moveTo>
                  <a:lnTo>
                    <a:pt x="1448159" y="46582"/>
                  </a:lnTo>
                </a:path>
              </a:pathLst>
            </a:custGeom>
            <a:noFill/>
          </p:spPr>
          <p:style>
            <a:lnRef idx="2">
              <a:schemeClr val="accent6">
                <a:shade val="80000"/>
                <a:hueOff val="0"/>
                <a:satOff val="0"/>
                <a:lumOff val="0"/>
                <a:alphaOff val="0"/>
              </a:schemeClr>
            </a:lnRef>
            <a:fillRef idx="0">
              <a:scrgbClr r="0" g="0" b="0"/>
            </a:fillRef>
            <a:effectRef idx="0">
              <a:schemeClr val="accent6">
                <a:hueOff val="0"/>
                <a:satOff val="0"/>
                <a:lumOff val="0"/>
                <a:alphaOff val="0"/>
              </a:schemeClr>
            </a:effectRef>
            <a:fontRef idx="minor">
              <a:schemeClr val="tx1">
                <a:hueOff val="0"/>
                <a:satOff val="0"/>
                <a:lumOff val="0"/>
                <a:alphaOff val="0"/>
              </a:schemeClr>
            </a:fontRef>
          </p:style>
          <p:txBody>
            <a:bodyPr spcFirstLastPara="0" vert="horz" wrap="square" lIns="700576" tIns="10378" rIns="700576" bIns="10379" numCol="1" spcCol="1270" anchor="ctr" anchorCtr="0">
              <a:noAutofit/>
            </a:bodyPr>
            <a:lstStyle/>
            <a:p>
              <a:pPr marL="0" lvl="0" indent="0" algn="ctr" defTabSz="222250">
                <a:lnSpc>
                  <a:spcPct val="90000"/>
                </a:lnSpc>
                <a:spcBef>
                  <a:spcPct val="0"/>
                </a:spcBef>
                <a:spcAft>
                  <a:spcPct val="35000"/>
                </a:spcAft>
                <a:buNone/>
              </a:pPr>
              <a:endParaRPr lang="es-ES_tradnl" sz="500" kern="1200" noProof="0" dirty="0">
                <a:latin typeface="Aptos" panose="020B0004020202020204" pitchFamily="34" charset="0"/>
              </a:endParaRPr>
            </a:p>
          </p:txBody>
        </p:sp>
        <p:sp>
          <p:nvSpPr>
            <p:cNvPr id="23" name="Forma libre: forma 14">
              <a:extLst>
                <a:ext uri="{FF2B5EF4-FFF2-40B4-BE49-F238E27FC236}">
                  <a16:creationId xmlns:a16="http://schemas.microsoft.com/office/drawing/2014/main" id="{D22B034F-7806-1A4A-D808-6C522EE75463}"/>
                </a:ext>
              </a:extLst>
            </p:cNvPr>
            <p:cNvSpPr/>
            <p:nvPr/>
          </p:nvSpPr>
          <p:spPr>
            <a:xfrm>
              <a:off x="6359417" y="1329865"/>
              <a:ext cx="5144164" cy="1135484"/>
            </a:xfrm>
            <a:custGeom>
              <a:avLst/>
              <a:gdLst>
                <a:gd name="connsiteX0" fmla="*/ 0 w 3620399"/>
                <a:gd name="connsiteY0" fmla="*/ 113548 h 1135484"/>
                <a:gd name="connsiteX1" fmla="*/ 113548 w 3620399"/>
                <a:gd name="connsiteY1" fmla="*/ 0 h 1135484"/>
                <a:gd name="connsiteX2" fmla="*/ 3506851 w 3620399"/>
                <a:gd name="connsiteY2" fmla="*/ 0 h 1135484"/>
                <a:gd name="connsiteX3" fmla="*/ 3620399 w 3620399"/>
                <a:gd name="connsiteY3" fmla="*/ 113548 h 1135484"/>
                <a:gd name="connsiteX4" fmla="*/ 3620399 w 3620399"/>
                <a:gd name="connsiteY4" fmla="*/ 1021936 h 1135484"/>
                <a:gd name="connsiteX5" fmla="*/ 3506851 w 3620399"/>
                <a:gd name="connsiteY5" fmla="*/ 1135484 h 1135484"/>
                <a:gd name="connsiteX6" fmla="*/ 113548 w 3620399"/>
                <a:gd name="connsiteY6" fmla="*/ 1135484 h 1135484"/>
                <a:gd name="connsiteX7" fmla="*/ 0 w 3620399"/>
                <a:gd name="connsiteY7" fmla="*/ 1021936 h 1135484"/>
                <a:gd name="connsiteX8" fmla="*/ 0 w 3620399"/>
                <a:gd name="connsiteY8" fmla="*/ 113548 h 1135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0399" h="1135484">
                  <a:moveTo>
                    <a:pt x="0" y="113548"/>
                  </a:moveTo>
                  <a:cubicBezTo>
                    <a:pt x="0" y="50837"/>
                    <a:pt x="50837" y="0"/>
                    <a:pt x="113548" y="0"/>
                  </a:cubicBezTo>
                  <a:lnTo>
                    <a:pt x="3506851" y="0"/>
                  </a:lnTo>
                  <a:cubicBezTo>
                    <a:pt x="3569562" y="0"/>
                    <a:pt x="3620399" y="50837"/>
                    <a:pt x="3620399" y="113548"/>
                  </a:cubicBezTo>
                  <a:lnTo>
                    <a:pt x="3620399" y="1021936"/>
                  </a:lnTo>
                  <a:cubicBezTo>
                    <a:pt x="3620399" y="1084647"/>
                    <a:pt x="3569562" y="1135484"/>
                    <a:pt x="3506851" y="1135484"/>
                  </a:cubicBezTo>
                  <a:lnTo>
                    <a:pt x="113548" y="1135484"/>
                  </a:lnTo>
                  <a:cubicBezTo>
                    <a:pt x="50837" y="1135484"/>
                    <a:pt x="0" y="1084647"/>
                    <a:pt x="0" y="1021936"/>
                  </a:cubicBezTo>
                  <a:lnTo>
                    <a:pt x="0" y="113548"/>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9607" tIns="39607" rIns="39607" bIns="39607" numCol="1" spcCol="1270" anchor="ctr" anchorCtr="0">
              <a:noAutofit/>
            </a:bodyPr>
            <a:lstStyle/>
            <a:p>
              <a:pPr marL="0" lvl="0" indent="0" algn="just" defTabSz="444500">
                <a:lnSpc>
                  <a:spcPct val="90000"/>
                </a:lnSpc>
                <a:spcBef>
                  <a:spcPct val="0"/>
                </a:spcBef>
                <a:spcAft>
                  <a:spcPct val="35000"/>
                </a:spcAft>
                <a:buNone/>
              </a:pPr>
              <a:r>
                <a:rPr lang="es-ES_tradnl" sz="1300" kern="1200" noProof="0" dirty="0">
                  <a:latin typeface="Aptos" panose="020B0004020202020204" pitchFamily="34" charset="0"/>
                </a:rPr>
                <a:t>Acto mediante el cual la persona titular informa al órgano sectorial competente la construcción, instalación, habilitación, funcionamiento</a:t>
              </a:r>
              <a:r>
                <a:rPr lang="es-ES_tradnl" sz="1300" b="1" kern="1200" noProof="0" dirty="0">
                  <a:latin typeface="Aptos" panose="020B0004020202020204" pitchFamily="34" charset="0"/>
                </a:rPr>
                <a:t>, desarrollo, suspensión, cierre o cese</a:t>
              </a:r>
              <a:r>
                <a:rPr lang="es-ES_tradnl" sz="1300" kern="1200" noProof="0" dirty="0">
                  <a:latin typeface="Aptos" panose="020B0004020202020204" pitchFamily="34" charset="0"/>
                </a:rPr>
                <a:t> de un proyecto o actividad regulada, y que</a:t>
              </a:r>
              <a:r>
                <a:rPr lang="es-ES_tradnl" sz="1300" dirty="0">
                  <a:latin typeface="Aptos" panose="020B0004020202020204" pitchFamily="34" charset="0"/>
                </a:rPr>
                <a:t>, </a:t>
              </a:r>
              <a:r>
                <a:rPr lang="es-ES_tradnl" sz="1300" kern="1200" noProof="0" dirty="0">
                  <a:latin typeface="Aptos" panose="020B0004020202020204" pitchFamily="34" charset="0"/>
                </a:rPr>
                <a:t>por sus características, corresponde a aquellos que no requieren ser sometidos a autorización.</a:t>
              </a:r>
            </a:p>
          </p:txBody>
        </p:sp>
        <p:sp>
          <p:nvSpPr>
            <p:cNvPr id="24" name="Forma libre: forma 15">
              <a:extLst>
                <a:ext uri="{FF2B5EF4-FFF2-40B4-BE49-F238E27FC236}">
                  <a16:creationId xmlns:a16="http://schemas.microsoft.com/office/drawing/2014/main" id="{10D3DA92-E600-240B-BF7A-5BE0ABCCD359}"/>
                </a:ext>
              </a:extLst>
            </p:cNvPr>
            <p:cNvSpPr/>
            <p:nvPr/>
          </p:nvSpPr>
          <p:spPr>
            <a:xfrm rot="1710615">
              <a:off x="2896621" y="3249341"/>
              <a:ext cx="1648011" cy="93164"/>
            </a:xfrm>
            <a:custGeom>
              <a:avLst/>
              <a:gdLst>
                <a:gd name="connsiteX0" fmla="*/ 0 w 1648011"/>
                <a:gd name="connsiteY0" fmla="*/ 46582 h 93164"/>
                <a:gd name="connsiteX1" fmla="*/ 1648011 w 1648011"/>
                <a:gd name="connsiteY1" fmla="*/ 46582 h 93164"/>
              </a:gdLst>
              <a:ahLst/>
              <a:cxnLst>
                <a:cxn ang="0">
                  <a:pos x="connsiteX0" y="connsiteY0"/>
                </a:cxn>
                <a:cxn ang="0">
                  <a:pos x="connsiteX1" y="connsiteY1"/>
                </a:cxn>
              </a:cxnLst>
              <a:rect l="l" t="t" r="r" b="b"/>
              <a:pathLst>
                <a:path w="1648011" h="93164">
                  <a:moveTo>
                    <a:pt x="0" y="46582"/>
                  </a:moveTo>
                  <a:lnTo>
                    <a:pt x="1648011" y="46582"/>
                  </a:lnTo>
                </a:path>
              </a:pathLst>
            </a:custGeom>
            <a:noFill/>
          </p:spPr>
          <p:style>
            <a:lnRef idx="2">
              <a:schemeClr val="accent6">
                <a:shade val="60000"/>
                <a:hueOff val="0"/>
                <a:satOff val="0"/>
                <a:lumOff val="0"/>
                <a:alphaOff val="0"/>
              </a:schemeClr>
            </a:lnRef>
            <a:fillRef idx="0">
              <a:scrgbClr r="0" g="0" b="0"/>
            </a:fillRef>
            <a:effectRef idx="0">
              <a:schemeClr val="accent6">
                <a:hueOff val="0"/>
                <a:satOff val="0"/>
                <a:lumOff val="0"/>
                <a:alphaOff val="0"/>
              </a:schemeClr>
            </a:effectRef>
            <a:fontRef idx="minor">
              <a:schemeClr val="tx1">
                <a:hueOff val="0"/>
                <a:satOff val="0"/>
                <a:lumOff val="0"/>
                <a:alphaOff val="0"/>
              </a:schemeClr>
            </a:fontRef>
          </p:style>
          <p:txBody>
            <a:bodyPr spcFirstLastPara="0" vert="horz" wrap="square" lIns="795505" tIns="5382" rIns="795505" bIns="5382" numCol="1" spcCol="1270" anchor="ctr" anchorCtr="0">
              <a:noAutofit/>
            </a:bodyPr>
            <a:lstStyle/>
            <a:p>
              <a:pPr marL="0" lvl="0" indent="0" algn="ctr" defTabSz="222250">
                <a:lnSpc>
                  <a:spcPct val="90000"/>
                </a:lnSpc>
                <a:spcBef>
                  <a:spcPct val="0"/>
                </a:spcBef>
                <a:spcAft>
                  <a:spcPct val="35000"/>
                </a:spcAft>
                <a:buNone/>
              </a:pPr>
              <a:endParaRPr lang="es-ES_tradnl" sz="500" kern="1200" noProof="0" dirty="0">
                <a:latin typeface="Aptos" panose="020B0004020202020204" pitchFamily="34" charset="0"/>
              </a:endParaRPr>
            </a:p>
          </p:txBody>
        </p:sp>
        <p:sp>
          <p:nvSpPr>
            <p:cNvPr id="26" name="Forma libre: forma 16">
              <a:extLst>
                <a:ext uri="{FF2B5EF4-FFF2-40B4-BE49-F238E27FC236}">
                  <a16:creationId xmlns:a16="http://schemas.microsoft.com/office/drawing/2014/main" id="{A5D8E184-D18F-6763-AE78-B18C5071E743}"/>
                </a:ext>
              </a:extLst>
            </p:cNvPr>
            <p:cNvSpPr/>
            <p:nvPr/>
          </p:nvSpPr>
          <p:spPr>
            <a:xfrm>
              <a:off x="3671707" y="3229363"/>
              <a:ext cx="1990314" cy="995157"/>
            </a:xfrm>
            <a:custGeom>
              <a:avLst/>
              <a:gdLst>
                <a:gd name="connsiteX0" fmla="*/ 0 w 1990314"/>
                <a:gd name="connsiteY0" fmla="*/ 99516 h 995157"/>
                <a:gd name="connsiteX1" fmla="*/ 99516 w 1990314"/>
                <a:gd name="connsiteY1" fmla="*/ 0 h 995157"/>
                <a:gd name="connsiteX2" fmla="*/ 1890798 w 1990314"/>
                <a:gd name="connsiteY2" fmla="*/ 0 h 995157"/>
                <a:gd name="connsiteX3" fmla="*/ 1990314 w 1990314"/>
                <a:gd name="connsiteY3" fmla="*/ 99516 h 995157"/>
                <a:gd name="connsiteX4" fmla="*/ 1990314 w 1990314"/>
                <a:gd name="connsiteY4" fmla="*/ 895641 h 995157"/>
                <a:gd name="connsiteX5" fmla="*/ 1890798 w 1990314"/>
                <a:gd name="connsiteY5" fmla="*/ 995157 h 995157"/>
                <a:gd name="connsiteX6" fmla="*/ 99516 w 1990314"/>
                <a:gd name="connsiteY6" fmla="*/ 995157 h 995157"/>
                <a:gd name="connsiteX7" fmla="*/ 0 w 1990314"/>
                <a:gd name="connsiteY7" fmla="*/ 895641 h 995157"/>
                <a:gd name="connsiteX8" fmla="*/ 0 w 1990314"/>
                <a:gd name="connsiteY8" fmla="*/ 99516 h 99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0314" h="995157">
                  <a:moveTo>
                    <a:pt x="0" y="99516"/>
                  </a:moveTo>
                  <a:cubicBezTo>
                    <a:pt x="0" y="44555"/>
                    <a:pt x="44555" y="0"/>
                    <a:pt x="99516" y="0"/>
                  </a:cubicBezTo>
                  <a:lnTo>
                    <a:pt x="1890798" y="0"/>
                  </a:lnTo>
                  <a:cubicBezTo>
                    <a:pt x="1945759" y="0"/>
                    <a:pt x="1990314" y="44555"/>
                    <a:pt x="1990314" y="99516"/>
                  </a:cubicBezTo>
                  <a:lnTo>
                    <a:pt x="1990314" y="895641"/>
                  </a:lnTo>
                  <a:cubicBezTo>
                    <a:pt x="1990314" y="950602"/>
                    <a:pt x="1945759" y="995157"/>
                    <a:pt x="1890798" y="995157"/>
                  </a:cubicBezTo>
                  <a:lnTo>
                    <a:pt x="99516" y="995157"/>
                  </a:lnTo>
                  <a:cubicBezTo>
                    <a:pt x="44555" y="995157"/>
                    <a:pt x="0" y="950602"/>
                    <a:pt x="0" y="895641"/>
                  </a:cubicBezTo>
                  <a:lnTo>
                    <a:pt x="0" y="99516"/>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0577" tIns="40577" rIns="40577" bIns="40577" numCol="1" spcCol="1270" anchor="ctr" anchorCtr="0">
              <a:noAutofit/>
            </a:bodyPr>
            <a:lstStyle/>
            <a:p>
              <a:pPr marL="0" lvl="0" indent="0" algn="ctr" defTabSz="800100">
                <a:lnSpc>
                  <a:spcPct val="90000"/>
                </a:lnSpc>
                <a:spcBef>
                  <a:spcPct val="0"/>
                </a:spcBef>
                <a:spcAft>
                  <a:spcPct val="35000"/>
                </a:spcAft>
                <a:buNone/>
              </a:pPr>
              <a:r>
                <a:rPr lang="es-ES_tradnl" sz="1800" b="1" kern="1200" noProof="0" dirty="0">
                  <a:latin typeface="Aptos" panose="020B0004020202020204" pitchFamily="34" charset="0"/>
                </a:rPr>
                <a:t>Declaración Jurada</a:t>
              </a:r>
            </a:p>
          </p:txBody>
        </p:sp>
        <p:sp>
          <p:nvSpPr>
            <p:cNvPr id="27" name="Forma libre: forma 17">
              <a:extLst>
                <a:ext uri="{FF2B5EF4-FFF2-40B4-BE49-F238E27FC236}">
                  <a16:creationId xmlns:a16="http://schemas.microsoft.com/office/drawing/2014/main" id="{733A03E5-4C3B-229E-77F2-3A17472F815C}"/>
                </a:ext>
              </a:extLst>
            </p:cNvPr>
            <p:cNvSpPr/>
            <p:nvPr/>
          </p:nvSpPr>
          <p:spPr>
            <a:xfrm>
              <a:off x="5652594" y="3642652"/>
              <a:ext cx="1448159" cy="93164"/>
            </a:xfrm>
            <a:custGeom>
              <a:avLst/>
              <a:gdLst>
                <a:gd name="connsiteX0" fmla="*/ 0 w 1448159"/>
                <a:gd name="connsiteY0" fmla="*/ 46582 h 93164"/>
                <a:gd name="connsiteX1" fmla="*/ 1448159 w 1448159"/>
                <a:gd name="connsiteY1" fmla="*/ 46582 h 93164"/>
              </a:gdLst>
              <a:ahLst/>
              <a:cxnLst>
                <a:cxn ang="0">
                  <a:pos x="connsiteX0" y="connsiteY0"/>
                </a:cxn>
                <a:cxn ang="0">
                  <a:pos x="connsiteX1" y="connsiteY1"/>
                </a:cxn>
              </a:cxnLst>
              <a:rect l="l" t="t" r="r" b="b"/>
              <a:pathLst>
                <a:path w="1448159" h="93164">
                  <a:moveTo>
                    <a:pt x="0" y="46582"/>
                  </a:moveTo>
                  <a:lnTo>
                    <a:pt x="1448159" y="46582"/>
                  </a:lnTo>
                </a:path>
              </a:pathLst>
            </a:custGeom>
            <a:noFill/>
          </p:spPr>
          <p:style>
            <a:lnRef idx="2">
              <a:schemeClr val="accent6">
                <a:shade val="80000"/>
                <a:hueOff val="0"/>
                <a:satOff val="0"/>
                <a:lumOff val="0"/>
                <a:alphaOff val="0"/>
              </a:schemeClr>
            </a:lnRef>
            <a:fillRef idx="0">
              <a:scrgbClr r="0" g="0" b="0"/>
            </a:fillRef>
            <a:effectRef idx="0">
              <a:schemeClr val="accent6">
                <a:hueOff val="0"/>
                <a:satOff val="0"/>
                <a:lumOff val="0"/>
                <a:alphaOff val="0"/>
              </a:schemeClr>
            </a:effectRef>
            <a:fontRef idx="minor">
              <a:schemeClr val="tx1">
                <a:hueOff val="0"/>
                <a:satOff val="0"/>
                <a:lumOff val="0"/>
                <a:alphaOff val="0"/>
              </a:schemeClr>
            </a:fontRef>
          </p:style>
          <p:txBody>
            <a:bodyPr spcFirstLastPara="0" vert="horz" wrap="square" lIns="700576" tIns="10378" rIns="700576" bIns="10379" numCol="1" spcCol="1270" anchor="ctr" anchorCtr="0">
              <a:noAutofit/>
            </a:bodyPr>
            <a:lstStyle/>
            <a:p>
              <a:pPr marL="0" lvl="0" indent="0" algn="ctr" defTabSz="222250">
                <a:lnSpc>
                  <a:spcPct val="90000"/>
                </a:lnSpc>
                <a:spcBef>
                  <a:spcPct val="0"/>
                </a:spcBef>
                <a:spcAft>
                  <a:spcPct val="35000"/>
                </a:spcAft>
                <a:buNone/>
              </a:pPr>
              <a:endParaRPr lang="es-ES_tradnl" sz="500" kern="1200" noProof="0" dirty="0">
                <a:latin typeface="Aptos" panose="020B0004020202020204" pitchFamily="34" charset="0"/>
              </a:endParaRPr>
            </a:p>
          </p:txBody>
        </p:sp>
        <p:sp>
          <p:nvSpPr>
            <p:cNvPr id="28" name="Forma libre: forma 18">
              <a:extLst>
                <a:ext uri="{FF2B5EF4-FFF2-40B4-BE49-F238E27FC236}">
                  <a16:creationId xmlns:a16="http://schemas.microsoft.com/office/drawing/2014/main" id="{21D71710-6A18-66D3-73CC-3423296DF0DE}"/>
                </a:ext>
              </a:extLst>
            </p:cNvPr>
            <p:cNvSpPr/>
            <p:nvPr/>
          </p:nvSpPr>
          <p:spPr>
            <a:xfrm>
              <a:off x="6359417" y="2955261"/>
              <a:ext cx="5144164" cy="1467945"/>
            </a:xfrm>
            <a:custGeom>
              <a:avLst/>
              <a:gdLst>
                <a:gd name="connsiteX0" fmla="*/ 0 w 3620399"/>
                <a:gd name="connsiteY0" fmla="*/ 146795 h 1467945"/>
                <a:gd name="connsiteX1" fmla="*/ 146795 w 3620399"/>
                <a:gd name="connsiteY1" fmla="*/ 0 h 1467945"/>
                <a:gd name="connsiteX2" fmla="*/ 3473605 w 3620399"/>
                <a:gd name="connsiteY2" fmla="*/ 0 h 1467945"/>
                <a:gd name="connsiteX3" fmla="*/ 3620400 w 3620399"/>
                <a:gd name="connsiteY3" fmla="*/ 146795 h 1467945"/>
                <a:gd name="connsiteX4" fmla="*/ 3620399 w 3620399"/>
                <a:gd name="connsiteY4" fmla="*/ 1321151 h 1467945"/>
                <a:gd name="connsiteX5" fmla="*/ 3473604 w 3620399"/>
                <a:gd name="connsiteY5" fmla="*/ 1467946 h 1467945"/>
                <a:gd name="connsiteX6" fmla="*/ 146795 w 3620399"/>
                <a:gd name="connsiteY6" fmla="*/ 1467945 h 1467945"/>
                <a:gd name="connsiteX7" fmla="*/ 0 w 3620399"/>
                <a:gd name="connsiteY7" fmla="*/ 1321150 h 1467945"/>
                <a:gd name="connsiteX8" fmla="*/ 0 w 3620399"/>
                <a:gd name="connsiteY8" fmla="*/ 146795 h 1467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0399" h="1467945">
                  <a:moveTo>
                    <a:pt x="0" y="146795"/>
                  </a:moveTo>
                  <a:cubicBezTo>
                    <a:pt x="0" y="65722"/>
                    <a:pt x="65722" y="0"/>
                    <a:pt x="146795" y="0"/>
                  </a:cubicBezTo>
                  <a:lnTo>
                    <a:pt x="3473605" y="0"/>
                  </a:lnTo>
                  <a:cubicBezTo>
                    <a:pt x="3554678" y="0"/>
                    <a:pt x="3620400" y="65722"/>
                    <a:pt x="3620400" y="146795"/>
                  </a:cubicBezTo>
                  <a:cubicBezTo>
                    <a:pt x="3620400" y="538247"/>
                    <a:pt x="3620399" y="929699"/>
                    <a:pt x="3620399" y="1321151"/>
                  </a:cubicBezTo>
                  <a:cubicBezTo>
                    <a:pt x="3620399" y="1402224"/>
                    <a:pt x="3554677" y="1467946"/>
                    <a:pt x="3473604" y="1467946"/>
                  </a:cubicBezTo>
                  <a:lnTo>
                    <a:pt x="146795" y="1467945"/>
                  </a:lnTo>
                  <a:cubicBezTo>
                    <a:pt x="65722" y="1467945"/>
                    <a:pt x="0" y="1402223"/>
                    <a:pt x="0" y="1321150"/>
                  </a:cubicBezTo>
                  <a:lnTo>
                    <a:pt x="0" y="146795"/>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9980" tIns="49980" rIns="49980" bIns="49980" numCol="1" spcCol="1270" anchor="ctr" anchorCtr="0">
              <a:noAutofit/>
            </a:bodyPr>
            <a:lstStyle/>
            <a:p>
              <a:pPr marL="0" lvl="0" indent="0" algn="just" defTabSz="444500">
                <a:lnSpc>
                  <a:spcPct val="90000"/>
                </a:lnSpc>
                <a:spcBef>
                  <a:spcPct val="0"/>
                </a:spcBef>
                <a:spcAft>
                  <a:spcPct val="35000"/>
                </a:spcAft>
                <a:buNone/>
              </a:pPr>
              <a:r>
                <a:rPr lang="es-ES_tradnl" sz="1300" b="0" kern="1200" noProof="0" dirty="0">
                  <a:latin typeface="Aptos" panose="020B0004020202020204" pitchFamily="34" charset="0"/>
                </a:rPr>
                <a:t>Documento suscrito por quien es titular de un proyecto o actividad, en el que manifiesta, bajo su responsabilidad, que cumple con los requisitos y condiciones impuestos por la normativa sectorial vigente para proceder a su construcción, instalación, habilitación, funcionamiento, desarrollo, suspensión, cierre o cese, y que, por sus características, corresponde a aquellos que no requieren ser sometidos a autorización.</a:t>
              </a:r>
            </a:p>
          </p:txBody>
        </p:sp>
      </p:grpSp>
      <p:sp>
        <p:nvSpPr>
          <p:cNvPr id="30" name="CuadroTexto 29">
            <a:extLst>
              <a:ext uri="{FF2B5EF4-FFF2-40B4-BE49-F238E27FC236}">
                <a16:creationId xmlns:a16="http://schemas.microsoft.com/office/drawing/2014/main" id="{2DA4666C-61E9-EC7D-0713-A33BD32D68D0}"/>
              </a:ext>
            </a:extLst>
          </p:cNvPr>
          <p:cNvSpPr txBox="1"/>
          <p:nvPr/>
        </p:nvSpPr>
        <p:spPr>
          <a:xfrm>
            <a:off x="879086" y="1859758"/>
            <a:ext cx="10458963" cy="830997"/>
          </a:xfrm>
          <a:prstGeom prst="rect">
            <a:avLst/>
          </a:prstGeom>
          <a:noFill/>
        </p:spPr>
        <p:txBody>
          <a:bodyPr wrap="square" rtlCol="0">
            <a:spAutoFit/>
          </a:bodyPr>
          <a:lstStyle/>
          <a:p>
            <a:pPr marL="285750" indent="-285750" algn="just">
              <a:buClr>
                <a:srgbClr val="4A913B"/>
              </a:buClr>
              <a:buFont typeface="Letra del sistema regular"/>
              <a:buChar char="⇢"/>
            </a:pPr>
            <a:r>
              <a:rPr lang="es-419" sz="1600" dirty="0">
                <a:latin typeface="Aptos" panose="020B0004020202020204" pitchFamily="34" charset="0"/>
              </a:rPr>
              <a:t>Instrumentos que habilitan el desarrollo de un proyecto o la ejecución de una actividad regulada sin exigir la dictación de un acto administrativo favorable previo. </a:t>
            </a:r>
          </a:p>
          <a:p>
            <a:pPr marL="285750" indent="-285750" algn="just">
              <a:buClr>
                <a:srgbClr val="4A913B"/>
              </a:buClr>
              <a:buFont typeface="Letra del sistema regular"/>
              <a:buChar char="⇢"/>
            </a:pPr>
            <a:r>
              <a:rPr lang="es-419" sz="1600" dirty="0">
                <a:latin typeface="Aptos" panose="020B0004020202020204" pitchFamily="34" charset="0"/>
              </a:rPr>
              <a:t>Su implementación reemplaza el control ex ante por un control ex post centrado en la fiscalización</a:t>
            </a:r>
          </a:p>
        </p:txBody>
      </p:sp>
    </p:spTree>
    <p:extLst>
      <p:ext uri="{BB962C8B-B14F-4D97-AF65-F5344CB8AC3E}">
        <p14:creationId xmlns:p14="http://schemas.microsoft.com/office/powerpoint/2010/main" val="2726021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ipse 11">
            <a:extLst>
              <a:ext uri="{FF2B5EF4-FFF2-40B4-BE49-F238E27FC236}">
                <a16:creationId xmlns:a16="http://schemas.microsoft.com/office/drawing/2014/main" id="{D3624F8C-3A31-48C4-A638-DF5E34C114F1}"/>
              </a:ext>
            </a:extLst>
          </p:cNvPr>
          <p:cNvSpPr/>
          <p:nvPr/>
        </p:nvSpPr>
        <p:spPr>
          <a:xfrm>
            <a:off x="10874447" y="330741"/>
            <a:ext cx="896026" cy="923330"/>
          </a:xfrm>
          <a:prstGeom prst="ellipse">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83F600A6-38C6-507D-6C0C-37D11B3CD224}"/>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0" name="Conector recto 9">
            <a:extLst>
              <a:ext uri="{FF2B5EF4-FFF2-40B4-BE49-F238E27FC236}">
                <a16:creationId xmlns:a16="http://schemas.microsoft.com/office/drawing/2014/main" id="{A34A44AE-ABAD-E295-8EDD-81F94287FBDE}"/>
              </a:ext>
            </a:extLst>
          </p:cNvPr>
          <p:cNvCxnSpPr>
            <a:cxnSpLocks/>
          </p:cNvCxnSpPr>
          <p:nvPr/>
        </p:nvCxnSpPr>
        <p:spPr>
          <a:xfrm>
            <a:off x="3106455" y="1118681"/>
            <a:ext cx="7662064"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13" name="Grupo 12">
            <a:extLst>
              <a:ext uri="{FF2B5EF4-FFF2-40B4-BE49-F238E27FC236}">
                <a16:creationId xmlns:a16="http://schemas.microsoft.com/office/drawing/2014/main" id="{8BCA5499-7359-C646-65FC-EEE235913CD6}"/>
              </a:ext>
            </a:extLst>
          </p:cNvPr>
          <p:cNvGrpSpPr/>
          <p:nvPr/>
        </p:nvGrpSpPr>
        <p:grpSpPr>
          <a:xfrm>
            <a:off x="0" y="7104"/>
            <a:ext cx="375358" cy="6850896"/>
            <a:chOff x="0" y="7104"/>
            <a:chExt cx="375358" cy="6850896"/>
          </a:xfrm>
        </p:grpSpPr>
        <p:sp>
          <p:nvSpPr>
            <p:cNvPr id="15" name="Rectángulo 14">
              <a:extLst>
                <a:ext uri="{FF2B5EF4-FFF2-40B4-BE49-F238E27FC236}">
                  <a16:creationId xmlns:a16="http://schemas.microsoft.com/office/drawing/2014/main" id="{BBCFB39E-31D2-7470-5E8B-C993F227A1CB}"/>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6" name="Rectángulo 15">
              <a:extLst>
                <a:ext uri="{FF2B5EF4-FFF2-40B4-BE49-F238E27FC236}">
                  <a16:creationId xmlns:a16="http://schemas.microsoft.com/office/drawing/2014/main" id="{D7C1D1C8-B688-98AA-2689-2B1C8AC2D95C}"/>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7" name="Rectángulo 16">
              <a:extLst>
                <a:ext uri="{FF2B5EF4-FFF2-40B4-BE49-F238E27FC236}">
                  <a16:creationId xmlns:a16="http://schemas.microsoft.com/office/drawing/2014/main" id="{D07AEF97-11D2-6F2D-42D6-EFC50D23421A}"/>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EF8C2E06-14B0-5D5F-E238-9804306D80F7}"/>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Rectángulo 18">
              <a:extLst>
                <a:ext uri="{FF2B5EF4-FFF2-40B4-BE49-F238E27FC236}">
                  <a16:creationId xmlns:a16="http://schemas.microsoft.com/office/drawing/2014/main" id="{47442B7C-5BF9-2B7A-46C7-22658EEB1C9E}"/>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0" name="Rectángulo 19">
              <a:extLst>
                <a:ext uri="{FF2B5EF4-FFF2-40B4-BE49-F238E27FC236}">
                  <a16:creationId xmlns:a16="http://schemas.microsoft.com/office/drawing/2014/main" id="{5C40B5FD-18CA-5DEB-E174-FEB3D08C3E58}"/>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6" name="CuadroTexto 5">
            <a:extLst>
              <a:ext uri="{FF2B5EF4-FFF2-40B4-BE49-F238E27FC236}">
                <a16:creationId xmlns:a16="http://schemas.microsoft.com/office/drawing/2014/main" id="{B22501E7-D4D0-7AD1-38FC-06B5842B8F47}"/>
              </a:ext>
            </a:extLst>
          </p:cNvPr>
          <p:cNvSpPr txBox="1"/>
          <p:nvPr/>
        </p:nvSpPr>
        <p:spPr>
          <a:xfrm>
            <a:off x="874795" y="330741"/>
            <a:ext cx="3956019"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dirty="0">
                <a:solidFill>
                  <a:srgbClr val="4A913B"/>
                </a:solidFill>
                <a:latin typeface="Aptos Light" panose="020B0004020202020204" pitchFamily="34" charset="0"/>
              </a:rPr>
              <a:t>Permisos DGA - DOH</a:t>
            </a:r>
          </a:p>
        </p:txBody>
      </p:sp>
      <p:sp>
        <p:nvSpPr>
          <p:cNvPr id="9" name="Flecha: a la derecha 8">
            <a:extLst>
              <a:ext uri="{FF2B5EF4-FFF2-40B4-BE49-F238E27FC236}">
                <a16:creationId xmlns:a16="http://schemas.microsoft.com/office/drawing/2014/main" id="{ECF262A5-3B22-19DC-00B9-33853A2FE837}"/>
              </a:ext>
            </a:extLst>
          </p:cNvPr>
          <p:cNvSpPr/>
          <p:nvPr/>
        </p:nvSpPr>
        <p:spPr>
          <a:xfrm>
            <a:off x="5107427" y="3072242"/>
            <a:ext cx="573742" cy="268942"/>
          </a:xfrm>
          <a:prstGeom prst="rightArrow">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L">
              <a:solidFill>
                <a:schemeClr val="tx1"/>
              </a:solidFill>
            </a:endParaRPr>
          </a:p>
        </p:txBody>
      </p:sp>
      <p:sp>
        <p:nvSpPr>
          <p:cNvPr id="21" name="CuadroTexto 20">
            <a:extLst>
              <a:ext uri="{FF2B5EF4-FFF2-40B4-BE49-F238E27FC236}">
                <a16:creationId xmlns:a16="http://schemas.microsoft.com/office/drawing/2014/main" id="{72881670-4954-2388-4114-AA85FAFB075B}"/>
              </a:ext>
            </a:extLst>
          </p:cNvPr>
          <p:cNvSpPr txBox="1"/>
          <p:nvPr/>
        </p:nvSpPr>
        <p:spPr>
          <a:xfrm>
            <a:off x="748100" y="4926041"/>
            <a:ext cx="5726591" cy="1785104"/>
          </a:xfrm>
          <a:prstGeom prst="rect">
            <a:avLst/>
          </a:prstGeom>
          <a:noFill/>
          <a:ln>
            <a:noFill/>
          </a:ln>
        </p:spPr>
        <p:txBody>
          <a:bodyPr wrap="square">
            <a:spAutoFit/>
          </a:bodyPr>
          <a:lstStyle/>
          <a:p>
            <a:pPr marL="285750" indent="-285750" algn="just">
              <a:buClr>
                <a:srgbClr val="50B428"/>
              </a:buClr>
              <a:buFont typeface="Wingdings" panose="05000000000000000000" pitchFamily="2" charset="2"/>
              <a:buChar char="§"/>
            </a:pPr>
            <a:r>
              <a:rPr lang="es-CL" sz="1100" dirty="0">
                <a:solidFill>
                  <a:srgbClr val="000000"/>
                </a:solidFill>
                <a:latin typeface="Aptos" panose="020B0004020202020204" pitchFamily="34" charset="0"/>
              </a:rPr>
              <a:t>Autorización de proyectos de recarga artificial de acuíferos</a:t>
            </a:r>
          </a:p>
          <a:p>
            <a:pPr marL="285750" indent="-285750" algn="just">
              <a:buClr>
                <a:srgbClr val="50B428"/>
              </a:buClr>
              <a:buFont typeface="Wingdings" panose="05000000000000000000" pitchFamily="2" charset="2"/>
              <a:buChar char="§"/>
            </a:pPr>
            <a:r>
              <a:rPr lang="es-CL" sz="1100" dirty="0">
                <a:solidFill>
                  <a:srgbClr val="000000"/>
                </a:solidFill>
                <a:latin typeface="Aptos" panose="020B0004020202020204" pitchFamily="34" charset="0"/>
              </a:rPr>
              <a:t>Cambio del punto de captación y/o restitución de derechos de aprovechamiento de aguas subterráneas</a:t>
            </a:r>
          </a:p>
          <a:p>
            <a:pPr marL="285750" indent="-285750" algn="just">
              <a:buClr>
                <a:srgbClr val="50B428"/>
              </a:buClr>
              <a:buFont typeface="Wingdings" panose="05000000000000000000" pitchFamily="2" charset="2"/>
              <a:buChar char="§"/>
            </a:pPr>
            <a:r>
              <a:rPr lang="es-CL" sz="1100" dirty="0">
                <a:solidFill>
                  <a:srgbClr val="000000"/>
                </a:solidFill>
                <a:latin typeface="Aptos" panose="020B0004020202020204" pitchFamily="34" charset="0"/>
              </a:rPr>
              <a:t>Permiso para efectuar modificaciones en cauces naturales o artificiales </a:t>
            </a:r>
          </a:p>
          <a:p>
            <a:pPr marL="285750" indent="-285750" algn="just">
              <a:buClr>
                <a:srgbClr val="50B428"/>
              </a:buClr>
              <a:buFont typeface="Wingdings" panose="05000000000000000000" pitchFamily="2" charset="2"/>
              <a:buChar char="§"/>
            </a:pPr>
            <a:r>
              <a:rPr lang="es-CL" sz="1100" dirty="0">
                <a:solidFill>
                  <a:srgbClr val="000000"/>
                </a:solidFill>
                <a:latin typeface="Aptos" panose="020B0004020202020204" pitchFamily="34" charset="0"/>
              </a:rPr>
              <a:t>Recepción de obras y autorización de operación de proyectos de modificaciones de cauces naturales o artificiales</a:t>
            </a:r>
          </a:p>
          <a:p>
            <a:pPr marL="285750" indent="-285750" algn="just">
              <a:buClr>
                <a:srgbClr val="50B428"/>
              </a:buClr>
              <a:buFont typeface="Wingdings" panose="05000000000000000000" pitchFamily="2" charset="2"/>
              <a:buChar char="§"/>
            </a:pPr>
            <a:r>
              <a:rPr lang="es-CL" sz="1100" dirty="0">
                <a:solidFill>
                  <a:srgbClr val="000000"/>
                </a:solidFill>
                <a:latin typeface="Aptos" panose="020B0004020202020204" pitchFamily="34" charset="0"/>
              </a:rPr>
              <a:t>Autorización de proyectos de construcción de ciertas obras hidráulicas establecidas en el artículo 294° del Código de Aguas</a:t>
            </a:r>
          </a:p>
          <a:p>
            <a:pPr marL="285750" indent="-285750" algn="just">
              <a:buClr>
                <a:srgbClr val="50B428"/>
              </a:buClr>
              <a:buFont typeface="Wingdings" panose="05000000000000000000" pitchFamily="2" charset="2"/>
              <a:buChar char="§"/>
            </a:pPr>
            <a:r>
              <a:rPr lang="es-CL" sz="1100" dirty="0">
                <a:solidFill>
                  <a:srgbClr val="000000"/>
                </a:solidFill>
                <a:latin typeface="Aptos" panose="020B0004020202020204" pitchFamily="34" charset="0"/>
              </a:rPr>
              <a:t>Recepción de obras y autorización de operación de proyectos de construcción de ciertas obras hidráulicas establecidas en el artículo 294° del Código de Aguas</a:t>
            </a:r>
          </a:p>
        </p:txBody>
      </p:sp>
      <p:sp>
        <p:nvSpPr>
          <p:cNvPr id="22" name="CuadroTexto 21">
            <a:extLst>
              <a:ext uri="{FF2B5EF4-FFF2-40B4-BE49-F238E27FC236}">
                <a16:creationId xmlns:a16="http://schemas.microsoft.com/office/drawing/2014/main" id="{01789A5C-2F98-AB6E-9A7B-76CE35E9C1BD}"/>
              </a:ext>
            </a:extLst>
          </p:cNvPr>
          <p:cNvSpPr txBox="1"/>
          <p:nvPr/>
        </p:nvSpPr>
        <p:spPr>
          <a:xfrm>
            <a:off x="6696364" y="1350528"/>
            <a:ext cx="4933352" cy="3954929"/>
          </a:xfrm>
          <a:prstGeom prst="rect">
            <a:avLst/>
          </a:prstGeom>
          <a:noFill/>
          <a:ln>
            <a:solidFill>
              <a:srgbClr val="82C346"/>
            </a:solidFill>
          </a:ln>
        </p:spPr>
        <p:txBody>
          <a:bodyPr wrap="square" rtlCol="0">
            <a:spAutoFit/>
          </a:bodyPr>
          <a:lstStyle/>
          <a:p>
            <a:pPr algn="ctr">
              <a:spcAft>
                <a:spcPts val="600"/>
              </a:spcAft>
            </a:pPr>
            <a:r>
              <a:rPr lang="es-ES" sz="1400" b="1" cap="small" dirty="0">
                <a:latin typeface="Aptos" panose="020B0004020202020204" pitchFamily="34" charset="0"/>
              </a:rPr>
              <a:t> 4 Técnicas Habilitantes Alternativas relativas a obras hidráulicas (Modificación a D.S. N°50/2015 del MOP): </a:t>
            </a:r>
            <a:r>
              <a:rPr lang="es-ES" sz="1400" b="1" cap="small" dirty="0">
                <a:solidFill>
                  <a:srgbClr val="0070C0"/>
                </a:solidFill>
                <a:latin typeface="Aptos" panose="020B0004020202020204" pitchFamily="34" charset="0"/>
              </a:rPr>
              <a:t>Declaraciones Juradas</a:t>
            </a:r>
            <a:endParaRPr lang="es-ES" sz="1400" dirty="0">
              <a:solidFill>
                <a:srgbClr val="0070C0"/>
              </a:solidFill>
              <a:latin typeface="Aptos" panose="020B0004020202020204" pitchFamily="34" charset="0"/>
            </a:endParaRPr>
          </a:p>
          <a:p>
            <a:pPr marL="228600" indent="-228600" algn="just">
              <a:buFont typeface="+mj-lt"/>
              <a:buAutoNum type="alphaLcParenR"/>
            </a:pPr>
            <a:r>
              <a:rPr lang="es-ES" sz="1200" dirty="0">
                <a:latin typeface="Aptos" panose="020B0004020202020204" pitchFamily="34" charset="0"/>
              </a:rPr>
              <a:t>Embalses Categorías A o B, construidos fuera de cauces y destinados a la evaporación y concentración de sales y minerales no metálicos, en los cuales se construyen muros o pretiles perimetrales para conformar las cubetas.</a:t>
            </a:r>
          </a:p>
          <a:p>
            <a:pPr marL="228600" indent="-228600" algn="just">
              <a:buFont typeface="+mj-lt"/>
              <a:buAutoNum type="alphaLcParenR"/>
            </a:pPr>
            <a:endParaRPr lang="es-ES" sz="1200" dirty="0">
              <a:latin typeface="Aptos" panose="020B0004020202020204" pitchFamily="34" charset="0"/>
            </a:endParaRPr>
          </a:p>
          <a:p>
            <a:pPr marL="228600" indent="-228600" algn="just">
              <a:buFont typeface="+mj-lt"/>
              <a:buAutoNum type="alphaLcParenR"/>
            </a:pPr>
            <a:r>
              <a:rPr lang="es-ES" sz="1200" dirty="0">
                <a:latin typeface="Aptos" panose="020B0004020202020204" pitchFamily="34" charset="0"/>
              </a:rPr>
              <a:t>Embalses Categorías A, B o C, construidos fuera de cauces y que no contemplen la construcción de muros por sobre el nivel de terreno natural y estén conformados totalmente por excavaciones.</a:t>
            </a:r>
          </a:p>
          <a:p>
            <a:pPr marL="228600" indent="-228600" algn="just">
              <a:buFont typeface="+mj-lt"/>
              <a:buAutoNum type="alphaLcParenR"/>
            </a:pPr>
            <a:endParaRPr lang="es-ES" sz="1200" dirty="0">
              <a:latin typeface="Aptos" panose="020B0004020202020204" pitchFamily="34" charset="0"/>
            </a:endParaRPr>
          </a:p>
          <a:p>
            <a:pPr marL="228600" indent="-228600" algn="just">
              <a:buFont typeface="+mj-lt"/>
              <a:buAutoNum type="alphaLcParenR"/>
            </a:pPr>
            <a:r>
              <a:rPr lang="es-ES" sz="1200" dirty="0">
                <a:latin typeface="Aptos" panose="020B0004020202020204" pitchFamily="34" charset="0"/>
              </a:rPr>
              <a:t>Acueductos que correspondan a la Categoría A, siempre que se ubiquen íntegramente en áreas rurales, y estén destinados a portear exclusivamente agua cruda o agua desalada.</a:t>
            </a:r>
          </a:p>
          <a:p>
            <a:pPr marL="228600" indent="-228600" algn="just">
              <a:buFont typeface="+mj-lt"/>
              <a:buAutoNum type="alphaLcParenR"/>
            </a:pPr>
            <a:endParaRPr lang="es-ES" sz="1200" dirty="0">
              <a:latin typeface="Aptos" panose="020B0004020202020204" pitchFamily="34" charset="0"/>
            </a:endParaRPr>
          </a:p>
          <a:p>
            <a:pPr marL="228600" indent="-228600" algn="just">
              <a:buFont typeface="+mj-lt"/>
              <a:buAutoNum type="alphaLcParenR"/>
            </a:pPr>
            <a:r>
              <a:rPr lang="es-ES" sz="1200" dirty="0">
                <a:solidFill>
                  <a:srgbClr val="4A913B"/>
                </a:solidFill>
                <a:latin typeface="Aptos" panose="020B0004020202020204" pitchFamily="34" charset="0"/>
              </a:rPr>
              <a:t>Sifones o canoas que correspondan a la Categoría A, siempre que se ubiquen íntegramente en áreas rurales, crucen quebradas discontinuas sin escurrimiento permanente, y estén destinados a portear exclusivamente agua cruda o agua desalada</a:t>
            </a:r>
            <a:r>
              <a:rPr lang="es-ES" sz="1200" dirty="0">
                <a:latin typeface="Aptos" panose="020B0004020202020204" pitchFamily="34" charset="0"/>
              </a:rPr>
              <a:t>.</a:t>
            </a:r>
          </a:p>
        </p:txBody>
      </p:sp>
      <p:pic>
        <p:nvPicPr>
          <p:cNvPr id="2" name="Imagen 1">
            <a:extLst>
              <a:ext uri="{FF2B5EF4-FFF2-40B4-BE49-F238E27FC236}">
                <a16:creationId xmlns:a16="http://schemas.microsoft.com/office/drawing/2014/main" id="{85D8FD69-ECC6-D2D2-6E21-5823F42FE01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75855" y="1332628"/>
            <a:ext cx="4830618" cy="3394876"/>
          </a:xfrm>
          <a:prstGeom prst="rect">
            <a:avLst/>
          </a:prstGeom>
        </p:spPr>
      </p:pic>
      <p:sp>
        <p:nvSpPr>
          <p:cNvPr id="4" name="CuadroTexto 3">
            <a:extLst>
              <a:ext uri="{FF2B5EF4-FFF2-40B4-BE49-F238E27FC236}">
                <a16:creationId xmlns:a16="http://schemas.microsoft.com/office/drawing/2014/main" id="{3AF8D29E-151D-6042-1438-6060BC52AFC0}"/>
              </a:ext>
            </a:extLst>
          </p:cNvPr>
          <p:cNvSpPr txBox="1"/>
          <p:nvPr/>
        </p:nvSpPr>
        <p:spPr>
          <a:xfrm rot="16200000">
            <a:off x="-803563" y="5486608"/>
            <a:ext cx="2826327" cy="276999"/>
          </a:xfrm>
          <a:prstGeom prst="rect">
            <a:avLst/>
          </a:prstGeom>
          <a:noFill/>
        </p:spPr>
        <p:txBody>
          <a:bodyPr wrap="square" rtlCol="0">
            <a:spAutoFit/>
          </a:bodyPr>
          <a:lstStyle/>
          <a:p>
            <a:pPr algn="ctr"/>
            <a:r>
              <a:rPr lang="es-419" sz="1200" b="1" dirty="0">
                <a:solidFill>
                  <a:srgbClr val="4A913B"/>
                </a:solidFill>
                <a:latin typeface="Aptos SemiBold" panose="020B0004020202020204" pitchFamily="34" charset="0"/>
              </a:rPr>
              <a:t>Permisos DGA</a:t>
            </a:r>
          </a:p>
        </p:txBody>
      </p:sp>
    </p:spTree>
    <p:extLst>
      <p:ext uri="{BB962C8B-B14F-4D97-AF65-F5344CB8AC3E}">
        <p14:creationId xmlns:p14="http://schemas.microsoft.com/office/powerpoint/2010/main" val="3430580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9AF7E-67F7-D3BB-1D4B-5993B903CB42}"/>
            </a:ext>
          </a:extLst>
        </p:cNvPr>
        <p:cNvGrpSpPr/>
        <p:nvPr/>
      </p:nvGrpSpPr>
      <p:grpSpPr>
        <a:xfrm>
          <a:off x="0" y="0"/>
          <a:ext cx="0" cy="0"/>
          <a:chOff x="0" y="0"/>
          <a:chExt cx="0" cy="0"/>
        </a:xfrm>
      </p:grpSpPr>
      <p:sp>
        <p:nvSpPr>
          <p:cNvPr id="12" name="Elipse 11">
            <a:extLst>
              <a:ext uri="{FF2B5EF4-FFF2-40B4-BE49-F238E27FC236}">
                <a16:creationId xmlns:a16="http://schemas.microsoft.com/office/drawing/2014/main" id="{972B6D41-91D9-EB19-8EA9-B5FCC52A75D3}"/>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sp>
        <p:nvSpPr>
          <p:cNvPr id="3" name="CuadroTexto 2">
            <a:extLst>
              <a:ext uri="{FF2B5EF4-FFF2-40B4-BE49-F238E27FC236}">
                <a16:creationId xmlns:a16="http://schemas.microsoft.com/office/drawing/2014/main" id="{B1EAC9CA-1C16-3728-0DD2-E3EE9D5A86AB}"/>
              </a:ext>
            </a:extLst>
          </p:cNvPr>
          <p:cNvSpPr txBox="1"/>
          <p:nvPr/>
        </p:nvSpPr>
        <p:spPr>
          <a:xfrm>
            <a:off x="874795" y="330741"/>
            <a:ext cx="4025782" cy="923330"/>
          </a:xfrm>
          <a:prstGeom prst="rect">
            <a:avLst/>
          </a:prstGeom>
          <a:solidFill>
            <a:schemeClr val="bg1"/>
          </a:solid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sz="1800" dirty="0">
                <a:solidFill>
                  <a:srgbClr val="4A913B"/>
                </a:solidFill>
                <a:effectLst/>
                <a:latin typeface="Aptos Light" panose="020B0004020202020204" pitchFamily="34" charset="0"/>
              </a:rPr>
              <a:t>Resumen Desafíos y Oportunidades</a:t>
            </a:r>
            <a:endParaRPr lang="es-CL" dirty="0">
              <a:solidFill>
                <a:srgbClr val="4A913B"/>
              </a:solidFill>
              <a:latin typeface="Aptos Light" panose="020B0004020202020204" pitchFamily="34" charset="0"/>
            </a:endParaRPr>
          </a:p>
        </p:txBody>
      </p:sp>
      <p:pic>
        <p:nvPicPr>
          <p:cNvPr id="11" name="Imagen 10">
            <a:extLst>
              <a:ext uri="{FF2B5EF4-FFF2-40B4-BE49-F238E27FC236}">
                <a16:creationId xmlns:a16="http://schemas.microsoft.com/office/drawing/2014/main" id="{AAC2F996-FAB8-B36D-7EC8-0719EA47ECE4}"/>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8F062E5D-0040-FD0C-4B72-53A884763393}"/>
              </a:ext>
            </a:extLst>
          </p:cNvPr>
          <p:cNvCxnSpPr>
            <a:cxnSpLocks/>
          </p:cNvCxnSpPr>
          <p:nvPr/>
        </p:nvCxnSpPr>
        <p:spPr>
          <a:xfrm flipV="1">
            <a:off x="4461164" y="1118681"/>
            <a:ext cx="6307355" cy="29957"/>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FB1DEAC0-9294-6074-A741-51C1E9D8DA6C}"/>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68234EAE-DDF6-55A5-ECD9-CC27514211CA}"/>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62C21324-F151-10D6-2634-622243F28EE6}"/>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1AEFDA6F-4CFD-026F-970E-9F229D152F72}"/>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1B6DF946-5798-6870-7529-D46F2A5155E0}"/>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94EEB6B0-261F-9FDF-014F-ADCC2C4669D7}"/>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FEA2C891-73A2-A106-53A1-036BE26766E3}"/>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graphicFrame>
        <p:nvGraphicFramePr>
          <p:cNvPr id="5" name="Tabla 4">
            <a:extLst>
              <a:ext uri="{FF2B5EF4-FFF2-40B4-BE49-F238E27FC236}">
                <a16:creationId xmlns:a16="http://schemas.microsoft.com/office/drawing/2014/main" id="{E6F2664B-9DBE-4DC0-5009-F129441994F0}"/>
              </a:ext>
            </a:extLst>
          </p:cNvPr>
          <p:cNvGraphicFramePr>
            <a:graphicFrameLocks noGrp="1"/>
          </p:cNvGraphicFramePr>
          <p:nvPr>
            <p:extLst>
              <p:ext uri="{D42A27DB-BD31-4B8C-83A1-F6EECF244321}">
                <p14:modId xmlns:p14="http://schemas.microsoft.com/office/powerpoint/2010/main" val="2445327358"/>
              </p:ext>
            </p:extLst>
          </p:nvPr>
        </p:nvGraphicFramePr>
        <p:xfrm>
          <a:off x="960580" y="1553879"/>
          <a:ext cx="10669136" cy="4881880"/>
        </p:xfrm>
        <a:graphic>
          <a:graphicData uri="http://schemas.openxmlformats.org/drawingml/2006/table">
            <a:tbl>
              <a:tblPr firstRow="1" bandRow="1">
                <a:tableStyleId>{5940675A-B579-460E-94D1-54222C63F5DA}</a:tableStyleId>
              </a:tblPr>
              <a:tblGrid>
                <a:gridCol w="5334568">
                  <a:extLst>
                    <a:ext uri="{9D8B030D-6E8A-4147-A177-3AD203B41FA5}">
                      <a16:colId xmlns:a16="http://schemas.microsoft.com/office/drawing/2014/main" val="4013317691"/>
                    </a:ext>
                  </a:extLst>
                </a:gridCol>
                <a:gridCol w="5334568">
                  <a:extLst>
                    <a:ext uri="{9D8B030D-6E8A-4147-A177-3AD203B41FA5}">
                      <a16:colId xmlns:a16="http://schemas.microsoft.com/office/drawing/2014/main" val="1814320815"/>
                    </a:ext>
                  </a:extLst>
                </a:gridCol>
              </a:tblGrid>
              <a:tr h="370840">
                <a:tc>
                  <a:txBody>
                    <a:bodyPr/>
                    <a:lstStyle/>
                    <a:p>
                      <a:pPr algn="ctr"/>
                      <a:r>
                        <a:rPr lang="es-419" dirty="0">
                          <a:solidFill>
                            <a:srgbClr val="4A913B"/>
                          </a:solidFill>
                          <a:latin typeface="Aptos" panose="020B0004020202020204" pitchFamily="34" charset="0"/>
                        </a:rPr>
                        <a:t>Desafíos</a:t>
                      </a:r>
                    </a:p>
                  </a:txBody>
                  <a:tcP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419" dirty="0">
                          <a:solidFill>
                            <a:srgbClr val="0070C0"/>
                          </a:solidFill>
                          <a:latin typeface="Aptos" panose="020B0004020202020204" pitchFamily="34" charset="0"/>
                        </a:rPr>
                        <a:t>Oportunidades</a:t>
                      </a:r>
                    </a:p>
                  </a:txBody>
                  <a:tcP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2530955"/>
                  </a:ext>
                </a:extLst>
              </a:tr>
              <a:tr h="370840">
                <a:tc>
                  <a:txBody>
                    <a:bodyPr/>
                    <a:lstStyle/>
                    <a:p>
                      <a:pPr marL="285750" indent="-285750" algn="just">
                        <a:buClr>
                          <a:srgbClr val="4A913B"/>
                        </a:buClr>
                        <a:buFont typeface="Wingdings" pitchFamily="2" charset="2"/>
                        <a:buChar char="§"/>
                      </a:pPr>
                      <a:r>
                        <a:rPr lang="es-419" sz="1600" dirty="0">
                          <a:latin typeface="Aptos" panose="020B0004020202020204" pitchFamily="34" charset="0"/>
                        </a:rPr>
                        <a:t>Mayor demanda hídrica del sector: Cochilco proyecta que el consumo de agua en la minería del cobre continuará creciendo, con un incremento promedio anual cercano al 1,2% durante el período 2025–2034</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lgn="just">
                        <a:buClr>
                          <a:srgbClr val="0070C0"/>
                        </a:buClr>
                        <a:buFont typeface="Letra del sistema regular"/>
                        <a:buChar char="✪"/>
                      </a:pPr>
                      <a:r>
                        <a:rPr lang="es-419" sz="1600" dirty="0">
                          <a:latin typeface="Aptos" panose="020B0004020202020204" pitchFamily="34" charset="0"/>
                        </a:rPr>
                        <a:t>Planificación temprana de la gestión hídrica y de los permisos ambientales y sectoriales para asegurar la continuidad operacional y el desarrollo de nuevos proyectos.</a:t>
                      </a:r>
                    </a:p>
                  </a:txBody>
                  <a:tcP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8758258"/>
                  </a:ext>
                </a:extLst>
              </a:tr>
              <a:tr h="370840">
                <a:tc>
                  <a:txBody>
                    <a:bodyPr/>
                    <a:lstStyle/>
                    <a:p>
                      <a:pPr marL="285750" indent="-285750" algn="just">
                        <a:buClr>
                          <a:srgbClr val="4A913B"/>
                        </a:buClr>
                        <a:buFont typeface="Wingdings" pitchFamily="2" charset="2"/>
                        <a:buChar char="§"/>
                      </a:pPr>
                      <a:r>
                        <a:rPr lang="es-419" sz="1600" dirty="0">
                          <a:latin typeface="Aptos" panose="020B0004020202020204" pitchFamily="34" charset="0"/>
                        </a:rPr>
                        <a:t>Adaptación al nuevo marco regulatorio hídrico, marcado por la reforma al Código de Aguas y los nuevos criterios técnicos aplicados por la DGA en la evaluación ambiental y de permisos.</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lgn="just">
                        <a:buClr>
                          <a:srgbClr val="0070C0"/>
                        </a:buClr>
                        <a:buFont typeface="Letra del sistema regular"/>
                        <a:buChar char="✪"/>
                      </a:pPr>
                      <a:r>
                        <a:rPr lang="es-419" sz="1600" dirty="0">
                          <a:latin typeface="Aptos" panose="020B0004020202020204" pitchFamily="34" charset="0"/>
                        </a:rPr>
                        <a:t>Generar información hidrogeológica temprana y de calidad, que permita diseñar una estrategia hídrica robusta, anticipar riesgos y sustentar la obtención de permisos.</a:t>
                      </a:r>
                    </a:p>
                  </a:txBody>
                  <a:tcP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6398431"/>
                  </a:ext>
                </a:extLst>
              </a:tr>
              <a:tr h="370840">
                <a:tc>
                  <a:txBody>
                    <a:bodyPr/>
                    <a:lstStyle/>
                    <a:p>
                      <a:pPr marL="285750" indent="-285750" algn="just">
                        <a:buClr>
                          <a:srgbClr val="4A913B"/>
                        </a:buClr>
                        <a:buFont typeface="Wingdings" pitchFamily="2" charset="2"/>
                        <a:buChar char="§"/>
                      </a:pPr>
                      <a:r>
                        <a:rPr lang="es-419" sz="1600" dirty="0">
                          <a:latin typeface="Aptos" panose="020B0004020202020204" pitchFamily="34" charset="0"/>
                        </a:rPr>
                        <a:t>Gestionar oportunamente permisos sectoriales en un contexto de creciente complejidad técnica y regulatoria.</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lgn="just">
                        <a:buClr>
                          <a:srgbClr val="0070C0"/>
                        </a:buClr>
                        <a:buFont typeface="Letra del sistema regular"/>
                        <a:buChar char="✪"/>
                      </a:pPr>
                      <a:r>
                        <a:rPr lang="es-419" sz="1600" dirty="0">
                          <a:latin typeface="Aptos" panose="020B0004020202020204" pitchFamily="34" charset="0"/>
                        </a:rPr>
                        <a:t>Integrar la estrategia de permisos desde las etapas iniciales del proyecto y aprovechar las herramientas procedimentales de la LMAS para mejorar la predictibilidad y eficiencia de su tramitación.</a:t>
                      </a:r>
                    </a:p>
                  </a:txBody>
                  <a:tcP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0247860"/>
                  </a:ext>
                </a:extLst>
              </a:tr>
              <a:tr h="370840">
                <a:tc>
                  <a:txBody>
                    <a:bodyPr/>
                    <a:lstStyle/>
                    <a:p>
                      <a:pPr marL="285750" marR="0" lvl="0" indent="-285750" algn="just" defTabSz="914400" rtl="0" eaLnBrk="1" fontAlgn="auto" latinLnBrk="0" hangingPunct="1">
                        <a:lnSpc>
                          <a:spcPct val="100000"/>
                        </a:lnSpc>
                        <a:spcBef>
                          <a:spcPts val="0"/>
                        </a:spcBef>
                        <a:spcAft>
                          <a:spcPts val="0"/>
                        </a:spcAft>
                        <a:buClr>
                          <a:srgbClr val="4A913B"/>
                        </a:buClr>
                        <a:buSzTx/>
                        <a:buFont typeface="Wingdings" pitchFamily="2" charset="2"/>
                        <a:buChar char="§"/>
                        <a:tabLst/>
                        <a:defRPr/>
                      </a:pPr>
                      <a:r>
                        <a:rPr lang="es-419" sz="1600" kern="1200" dirty="0">
                          <a:solidFill>
                            <a:schemeClr val="tx1"/>
                          </a:solidFill>
                          <a:latin typeface="Aptos" panose="020B0004020202020204" pitchFamily="34" charset="0"/>
                          <a:ea typeface="+mn-ea"/>
                          <a:cs typeface="+mn-cs"/>
                        </a:rPr>
                        <a:t>Transición hacia una matriz hídrica con mayor participación de agua de mar</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just" defTabSz="914400" rtl="0" eaLnBrk="1" fontAlgn="auto" latinLnBrk="0" hangingPunct="1">
                        <a:lnSpc>
                          <a:spcPct val="100000"/>
                        </a:lnSpc>
                        <a:spcBef>
                          <a:spcPts val="0"/>
                        </a:spcBef>
                        <a:spcAft>
                          <a:spcPts val="0"/>
                        </a:spcAft>
                        <a:buClr>
                          <a:srgbClr val="0070C0"/>
                        </a:buClr>
                        <a:buSzTx/>
                        <a:buFont typeface="Letra del sistema regular"/>
                        <a:buChar char="✪"/>
                        <a:tabLst/>
                        <a:defRPr/>
                      </a:pPr>
                      <a:r>
                        <a:rPr lang="es-419" sz="1600" dirty="0">
                          <a:latin typeface="Aptos" panose="020B0004020202020204" pitchFamily="34" charset="0"/>
                        </a:rPr>
                        <a:t>Anticiparse a la vigencia de la nueva ley sobre uso de agua de mar (2027), considerando desde etapas tempranas las nuevas obligaciones asociadas a las concesiones, incluyendo eventuales aportes para consumo humano.</a:t>
                      </a:r>
                    </a:p>
                  </a:txBody>
                  <a:tcP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1809457"/>
                  </a:ext>
                </a:extLst>
              </a:tr>
            </a:tbl>
          </a:graphicData>
        </a:graphic>
      </p:graphicFrame>
    </p:spTree>
    <p:extLst>
      <p:ext uri="{BB962C8B-B14F-4D97-AF65-F5344CB8AC3E}">
        <p14:creationId xmlns:p14="http://schemas.microsoft.com/office/powerpoint/2010/main" val="1376322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D30E20E-E6B2-C02B-E03E-EC4BB14131F6}"/>
            </a:ext>
          </a:extLst>
        </p:cNvPr>
        <p:cNvGrpSpPr/>
        <p:nvPr/>
      </p:nvGrpSpPr>
      <p:grpSpPr>
        <a:xfrm>
          <a:off x="0" y="0"/>
          <a:ext cx="0" cy="0"/>
          <a:chOff x="0" y="0"/>
          <a:chExt cx="0" cy="0"/>
        </a:xfrm>
      </p:grpSpPr>
      <p:sp>
        <p:nvSpPr>
          <p:cNvPr id="12" name="Elipse 11">
            <a:extLst>
              <a:ext uri="{FF2B5EF4-FFF2-40B4-BE49-F238E27FC236}">
                <a16:creationId xmlns:a16="http://schemas.microsoft.com/office/drawing/2014/main" id="{EDF20442-65A1-0B59-11EE-FC9BDC365A27}"/>
              </a:ext>
            </a:extLst>
          </p:cNvPr>
          <p:cNvSpPr/>
          <p:nvPr/>
        </p:nvSpPr>
        <p:spPr>
          <a:xfrm>
            <a:off x="10874447" y="330741"/>
            <a:ext cx="896026" cy="923330"/>
          </a:xfrm>
          <a:prstGeom prst="ellipse">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0159D288-1C4E-2529-3324-A4E6AF53C239}"/>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0" name="Conector recto 9">
            <a:extLst>
              <a:ext uri="{FF2B5EF4-FFF2-40B4-BE49-F238E27FC236}">
                <a16:creationId xmlns:a16="http://schemas.microsoft.com/office/drawing/2014/main" id="{1D66E349-7267-3C15-DC00-46E99207F3A1}"/>
              </a:ext>
            </a:extLst>
          </p:cNvPr>
          <p:cNvCxnSpPr>
            <a:cxnSpLocks/>
          </p:cNvCxnSpPr>
          <p:nvPr/>
        </p:nvCxnSpPr>
        <p:spPr>
          <a:xfrm>
            <a:off x="3106455" y="1118681"/>
            <a:ext cx="7662064"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13" name="Grupo 12">
            <a:extLst>
              <a:ext uri="{FF2B5EF4-FFF2-40B4-BE49-F238E27FC236}">
                <a16:creationId xmlns:a16="http://schemas.microsoft.com/office/drawing/2014/main" id="{4488033D-B3C0-7B02-62D4-C507E19F563C}"/>
              </a:ext>
            </a:extLst>
          </p:cNvPr>
          <p:cNvGrpSpPr/>
          <p:nvPr/>
        </p:nvGrpSpPr>
        <p:grpSpPr>
          <a:xfrm>
            <a:off x="0" y="7104"/>
            <a:ext cx="375358" cy="6850896"/>
            <a:chOff x="0" y="7104"/>
            <a:chExt cx="375358" cy="6850896"/>
          </a:xfrm>
        </p:grpSpPr>
        <p:sp>
          <p:nvSpPr>
            <p:cNvPr id="15" name="Rectángulo 14">
              <a:extLst>
                <a:ext uri="{FF2B5EF4-FFF2-40B4-BE49-F238E27FC236}">
                  <a16:creationId xmlns:a16="http://schemas.microsoft.com/office/drawing/2014/main" id="{CD89EF01-A0A9-800B-D2D3-9A0A2FD4C578}"/>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6" name="Rectángulo 15">
              <a:extLst>
                <a:ext uri="{FF2B5EF4-FFF2-40B4-BE49-F238E27FC236}">
                  <a16:creationId xmlns:a16="http://schemas.microsoft.com/office/drawing/2014/main" id="{CBCA6402-CE44-B1B2-94B3-84A5C6A34199}"/>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7" name="Rectángulo 16">
              <a:extLst>
                <a:ext uri="{FF2B5EF4-FFF2-40B4-BE49-F238E27FC236}">
                  <a16:creationId xmlns:a16="http://schemas.microsoft.com/office/drawing/2014/main" id="{91DA0846-E4B3-6676-1764-99CA6161C3C5}"/>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21353F3E-CDDD-9FBC-C3C5-9F5F2028567A}"/>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Rectángulo 18">
              <a:extLst>
                <a:ext uri="{FF2B5EF4-FFF2-40B4-BE49-F238E27FC236}">
                  <a16:creationId xmlns:a16="http://schemas.microsoft.com/office/drawing/2014/main" id="{F5706D5B-EB6B-652D-EE4F-AEEC8F6F9C9D}"/>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0" name="Rectángulo 19">
              <a:extLst>
                <a:ext uri="{FF2B5EF4-FFF2-40B4-BE49-F238E27FC236}">
                  <a16:creationId xmlns:a16="http://schemas.microsoft.com/office/drawing/2014/main" id="{72CA3372-7CB8-B110-740E-7450C61DCC4F}"/>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graphicFrame>
        <p:nvGraphicFramePr>
          <p:cNvPr id="4" name="Tabla 3">
            <a:extLst>
              <a:ext uri="{FF2B5EF4-FFF2-40B4-BE49-F238E27FC236}">
                <a16:creationId xmlns:a16="http://schemas.microsoft.com/office/drawing/2014/main" id="{AF853CD0-0A92-88AA-F5AF-586E471FA1B0}"/>
              </a:ext>
            </a:extLst>
          </p:cNvPr>
          <p:cNvGraphicFramePr>
            <a:graphicFrameLocks noGrp="1"/>
          </p:cNvGraphicFramePr>
          <p:nvPr>
            <p:extLst>
              <p:ext uri="{D42A27DB-BD31-4B8C-83A1-F6EECF244321}">
                <p14:modId xmlns:p14="http://schemas.microsoft.com/office/powerpoint/2010/main" val="3180351627"/>
              </p:ext>
            </p:extLst>
          </p:nvPr>
        </p:nvGraphicFramePr>
        <p:xfrm>
          <a:off x="584626" y="1254071"/>
          <a:ext cx="11231855" cy="5269963"/>
        </p:xfrm>
        <a:graphic>
          <a:graphicData uri="http://schemas.openxmlformats.org/drawingml/2006/table">
            <a:tbl>
              <a:tblPr firstRow="1" firstCol="1" bandRow="1">
                <a:tableStyleId>{912C8C85-51F0-491E-9774-3900AFEF0FD7}</a:tableStyleId>
              </a:tblPr>
              <a:tblGrid>
                <a:gridCol w="769016">
                  <a:extLst>
                    <a:ext uri="{9D8B030D-6E8A-4147-A177-3AD203B41FA5}">
                      <a16:colId xmlns:a16="http://schemas.microsoft.com/office/drawing/2014/main" val="3623162726"/>
                    </a:ext>
                  </a:extLst>
                </a:gridCol>
                <a:gridCol w="769016">
                  <a:extLst>
                    <a:ext uri="{9D8B030D-6E8A-4147-A177-3AD203B41FA5}">
                      <a16:colId xmlns:a16="http://schemas.microsoft.com/office/drawing/2014/main" val="4010507850"/>
                    </a:ext>
                  </a:extLst>
                </a:gridCol>
                <a:gridCol w="9693823">
                  <a:extLst>
                    <a:ext uri="{9D8B030D-6E8A-4147-A177-3AD203B41FA5}">
                      <a16:colId xmlns:a16="http://schemas.microsoft.com/office/drawing/2014/main" val="3095143194"/>
                    </a:ext>
                  </a:extLst>
                </a:gridCol>
              </a:tblGrid>
              <a:tr h="197343">
                <a:tc>
                  <a:txBody>
                    <a:bodyPr/>
                    <a:lstStyle/>
                    <a:p>
                      <a:pPr algn="ctr">
                        <a:lnSpc>
                          <a:spcPct val="115000"/>
                        </a:lnSpc>
                        <a:spcAft>
                          <a:spcPts val="800"/>
                        </a:spcAft>
                        <a:buNone/>
                      </a:pPr>
                      <a:endParaRPr lang="es-CL" sz="11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solidFill>
                        <a:schemeClr val="bg1">
                          <a:lumMod val="75000"/>
                        </a:schemeClr>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800"/>
                        </a:spcAft>
                        <a:buNone/>
                      </a:pPr>
                      <a:r>
                        <a:rPr lang="es-CL" sz="1100" kern="100" dirty="0">
                          <a:solidFill>
                            <a:schemeClr val="tx1"/>
                          </a:solidFill>
                          <a:effectLst/>
                          <a:latin typeface="Aptos" panose="020B0004020202020204" pitchFamily="34" charset="0"/>
                        </a:rPr>
                        <a:t>Organismo</a:t>
                      </a:r>
                      <a:endParaRPr lang="es-CL" sz="11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solidFill>
                        <a:schemeClr val="bg1">
                          <a:lumMod val="75000"/>
                        </a:schemeClr>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800"/>
                        </a:spcAft>
                        <a:buNone/>
                      </a:pPr>
                      <a:r>
                        <a:rPr lang="es-CL" sz="1100" kern="100" dirty="0">
                          <a:solidFill>
                            <a:schemeClr val="tx1"/>
                          </a:solidFill>
                          <a:effectLst/>
                          <a:latin typeface="Aptos" panose="020B0004020202020204" pitchFamily="34" charset="0"/>
                        </a:rPr>
                        <a:t>Autorización/Permiso</a:t>
                      </a:r>
                      <a:endParaRPr lang="es-CL" sz="11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solidFill>
                        <a:schemeClr val="bg1">
                          <a:lumMod val="75000"/>
                        </a:schemeClr>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86309712"/>
                  </a:ext>
                </a:extLst>
              </a:tr>
              <a:tr h="197343">
                <a:tc rowSpan="20">
                  <a:txBody>
                    <a:bodyPr/>
                    <a:lstStyle/>
                    <a:p>
                      <a:pPr algn="ctr">
                        <a:lnSpc>
                          <a:spcPct val="100000"/>
                        </a:lnSpc>
                        <a:spcAft>
                          <a:spcPts val="800"/>
                        </a:spcAft>
                        <a:buNone/>
                      </a:pPr>
                      <a:r>
                        <a:rPr lang="es-CL" sz="1100" kern="100" dirty="0">
                          <a:effectLst/>
                          <a:latin typeface="Aptos" panose="020B0004020202020204" pitchFamily="34" charset="0"/>
                          <a:ea typeface="Aptos" panose="020B0004020202020204" pitchFamily="34" charset="0"/>
                          <a:cs typeface="Times New Roman" panose="02020603050405020304" pitchFamily="18" charset="0"/>
                        </a:rPr>
                        <a:t>20</a:t>
                      </a:r>
                    </a:p>
                    <a:p>
                      <a:pPr algn="ctr">
                        <a:lnSpc>
                          <a:spcPct val="100000"/>
                        </a:lnSpc>
                        <a:spcAft>
                          <a:spcPts val="800"/>
                        </a:spcAft>
                        <a:buNone/>
                      </a:pPr>
                      <a:r>
                        <a:rPr lang="es-CL" sz="1100" kern="100" dirty="0">
                          <a:effectLst/>
                          <a:latin typeface="Aptos" panose="020B0004020202020204" pitchFamily="34" charset="0"/>
                          <a:ea typeface="Aptos" panose="020B0004020202020204" pitchFamily="34" charset="0"/>
                          <a:cs typeface="Times New Roman" panose="02020603050405020304" pitchFamily="18" charset="0"/>
                        </a:rPr>
                        <a:t>Permisos</a:t>
                      </a:r>
                    </a:p>
                  </a:txBody>
                  <a:tcPr marL="23743" marR="23743" marT="0" marB="0"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Autorización de proyectos de construcción de ciertas obras hidráulicas establecidas en el artículo 294° del Código de Aguas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777293841"/>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Autorización de proyectos de construcción, modificación, cambio y unificación de bocatomas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785669424"/>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Autorización de proyectos de recarga artificial de acuíferos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08518267"/>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Autorización para la exploración de aguas subterráneas en inmuebles de dominio público</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60193455"/>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tabLst>
                          <a:tab pos="952500" algn="l"/>
                        </a:tabLst>
                      </a:pPr>
                      <a:r>
                        <a:rPr lang="es-CL" sz="1100" kern="100" dirty="0">
                          <a:effectLst/>
                          <a:latin typeface="Aptos" panose="020B0004020202020204" pitchFamily="34" charset="0"/>
                        </a:rPr>
                        <a:t>Autorización para la exploración de aguas subterráneas en bienes nacionales de uso público</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59497771"/>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tabLst>
                          <a:tab pos="809625" algn="l"/>
                        </a:tabLst>
                      </a:pPr>
                      <a:r>
                        <a:rPr lang="es-CL" sz="1100" kern="100" dirty="0">
                          <a:effectLst/>
                          <a:latin typeface="Aptos" panose="020B0004020202020204" pitchFamily="34" charset="0"/>
                        </a:rPr>
                        <a:t>Cambios de fuente de abastecimiento de derechos de aprovechamiento de aguas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75103692"/>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Cambio del punto de captación y/o restitución de derechos de aprovechamiento de aguas subterráneas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2028824"/>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Concesión de cauces naturales de uso público para conducir aguas de aprovechamiento particular</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787268457"/>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Permiso para efectuar modificaciones en cauces naturales o artificiales </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053424379"/>
                  </a:ext>
                </a:extLst>
              </a:tr>
              <a:tr h="365677">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Permiso para realizar exploraciones en terrenos públicos o privados en zonas que alimenten vegas, pajonales y bofedales en las Regiones de Arica y Parinacota, Tarapacá, Antofagasta, Atacama y Coquimbo</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97956081"/>
                  </a:ext>
                </a:extLst>
              </a:tr>
              <a:tr h="379479">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Permiso para realizar nuevas explotaciones o mayores extracciones de aguas subterráneas que las autorizadas, en zonas de prohibición que corresponden a acuíferos que alimentan vegas y bofedales en las Regiones de Arica y Parinacota, de Tarapacá y Antofagasta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88034403"/>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Recepción de obras y autorización de operación de proyectos de bocatomas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14940208"/>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tabLst>
                          <a:tab pos="1266825" algn="l"/>
                        </a:tabLst>
                      </a:pPr>
                      <a:r>
                        <a:rPr lang="es-CL" sz="1100" kern="100" dirty="0">
                          <a:effectLst/>
                          <a:latin typeface="Aptos" panose="020B0004020202020204" pitchFamily="34" charset="0"/>
                        </a:rPr>
                        <a:t>Recepción de obras y autorización de operación de proyectos de modificaciones de cauces naturales o artificiales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59980613"/>
                  </a:ext>
                </a:extLst>
              </a:tr>
              <a:tr h="164400">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tabLst>
                          <a:tab pos="962025" algn="l"/>
                        </a:tabLst>
                      </a:pPr>
                      <a:r>
                        <a:rPr lang="es-CL" sz="1100" kern="100" dirty="0">
                          <a:effectLst/>
                          <a:latin typeface="Aptos" panose="020B0004020202020204" pitchFamily="34" charset="0"/>
                        </a:rPr>
                        <a:t>Recepción de obras y autorización de operación de proyectos de construcción de ciertas obras hidráulicas establecidas en el artículo 294° del Código de Aguas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3642409"/>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tabLst>
                          <a:tab pos="1209675" algn="l"/>
                        </a:tabLst>
                      </a:pPr>
                      <a:r>
                        <a:rPr lang="es-CL" sz="1100" kern="100" dirty="0">
                          <a:effectLst/>
                          <a:latin typeface="Aptos" panose="020B0004020202020204" pitchFamily="34" charset="0"/>
                        </a:rPr>
                        <a:t>Regularización de derechos de aprovechamiento de aguas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384998651"/>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Regularización de derechos de aprovechamiento de a guas derivados del proceso de reforma agraria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26844641"/>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Solicitudes de concesión de derechos de aprovechamiento de aguas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16448627"/>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Traslado del ejercicio de los derechos de aprovechamiento de aguas superficiales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34588477"/>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Perfeccionamiento de títulos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510003100"/>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800"/>
                        </a:spcAft>
                        <a:buNone/>
                      </a:pPr>
                      <a:r>
                        <a:rPr lang="es-CL" sz="1100" kern="100" dirty="0">
                          <a:effectLst/>
                          <a:latin typeface="Aptos" panose="020B0004020202020204" pitchFamily="34" charset="0"/>
                        </a:rPr>
                        <a:t>DGA</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800"/>
                        </a:spcAft>
                        <a:buNone/>
                      </a:pPr>
                      <a:r>
                        <a:rPr lang="es-CL" sz="1100" kern="100" dirty="0">
                          <a:effectLst/>
                          <a:latin typeface="Aptos" panose="020B0004020202020204" pitchFamily="34" charset="0"/>
                        </a:rPr>
                        <a:t>Inscripción individual de derecho de aprovechamiento a partir de inscripciones constitutivas de organizaciones de usuarios de aguas.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81946124"/>
                  </a:ext>
                </a:extLst>
              </a:tr>
              <a:tr h="197343">
                <a:tc rowSpan="4">
                  <a:txBody>
                    <a:bodyPr/>
                    <a:lstStyle/>
                    <a:p>
                      <a:pPr algn="ctr">
                        <a:lnSpc>
                          <a:spcPct val="100000"/>
                        </a:lnSpc>
                        <a:spcAft>
                          <a:spcPts val="0"/>
                        </a:spcAft>
                        <a:buNone/>
                      </a:pPr>
                      <a:r>
                        <a:rPr lang="es-CL" sz="1100" kern="100" dirty="0">
                          <a:effectLst/>
                          <a:latin typeface="Aptos" panose="020B0004020202020204" pitchFamily="34" charset="0"/>
                          <a:ea typeface="Aptos" panose="020B0004020202020204" pitchFamily="34" charset="0"/>
                          <a:cs typeface="Times New Roman" panose="02020603050405020304" pitchFamily="18" charset="0"/>
                        </a:rPr>
                        <a:t>4 </a:t>
                      </a:r>
                    </a:p>
                    <a:p>
                      <a:pPr algn="ctr">
                        <a:lnSpc>
                          <a:spcPct val="100000"/>
                        </a:lnSpc>
                        <a:spcAft>
                          <a:spcPts val="0"/>
                        </a:spcAft>
                        <a:buNone/>
                      </a:pPr>
                      <a:r>
                        <a:rPr lang="es-CL" sz="1100" kern="100" dirty="0">
                          <a:effectLst/>
                          <a:latin typeface="Aptos" panose="020B0004020202020204" pitchFamily="34" charset="0"/>
                          <a:ea typeface="Aptos" panose="020B0004020202020204" pitchFamily="34" charset="0"/>
                          <a:cs typeface="Times New Roman" panose="02020603050405020304" pitchFamily="18" charset="0"/>
                        </a:rPr>
                        <a:t>Permisos</a:t>
                      </a:r>
                    </a:p>
                  </a:txBody>
                  <a:tcPr marL="23743" marR="23743" marT="0" marB="0" anchor="ctr">
                    <a:lnL w="6350" cap="flat" cmpd="sng" algn="ctr">
                      <a:noFill/>
                      <a:prstDash val="solid"/>
                      <a:miter lim="800000"/>
                    </a:lnL>
                    <a:lnR>
                      <a:noFill/>
                    </a:lnR>
                    <a:lnT w="6350" cap="flat" cmpd="sng" algn="ctr">
                      <a:noFill/>
                      <a:prstDash val="solid"/>
                      <a:miter lim="800000"/>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buNone/>
                      </a:pPr>
                      <a:r>
                        <a:rPr lang="es-CL" sz="1100" kern="100" dirty="0">
                          <a:effectLst/>
                          <a:latin typeface="Aptos" panose="020B0004020202020204" pitchFamily="34" charset="0"/>
                        </a:rPr>
                        <a:t>DOH</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nSpc>
                          <a:spcPct val="100000"/>
                        </a:lnSpc>
                        <a:spcAft>
                          <a:spcPts val="800"/>
                        </a:spcAft>
                        <a:buNone/>
                      </a:pPr>
                      <a:r>
                        <a:rPr lang="es-CL" sz="1100" kern="100" dirty="0">
                          <a:effectLst/>
                          <a:latin typeface="Aptos" panose="020B0004020202020204" pitchFamily="34" charset="0"/>
                        </a:rPr>
                        <a:t>Autorización de estudio fundado de proyectos a emplazarse en áreas de riesgo</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466089854"/>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lnSpc>
                          <a:spcPct val="115000"/>
                        </a:lnSpc>
                        <a:spcAft>
                          <a:spcPts val="800"/>
                        </a:spcAft>
                        <a:buNone/>
                      </a:pPr>
                      <a:r>
                        <a:rPr lang="es-CL" sz="1100" kern="100" dirty="0">
                          <a:effectLst/>
                          <a:latin typeface="Aptos" panose="020B0004020202020204" pitchFamily="34" charset="0"/>
                        </a:rPr>
                        <a:t>DOH</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nSpc>
                          <a:spcPct val="100000"/>
                        </a:lnSpc>
                        <a:spcAft>
                          <a:spcPts val="800"/>
                        </a:spcAft>
                        <a:buNone/>
                        <a:tabLst>
                          <a:tab pos="1152525" algn="l"/>
                        </a:tabLst>
                      </a:pPr>
                      <a:r>
                        <a:rPr lang="es-CL" sz="1100" kern="100" dirty="0">
                          <a:effectLst/>
                          <a:latin typeface="Aptos" panose="020B0004020202020204" pitchFamily="34" charset="0"/>
                        </a:rPr>
                        <a:t>Autorización de proyectos de la red primaria de evacuación de aguas lluvias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784043923"/>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lnSpc>
                          <a:spcPct val="115000"/>
                        </a:lnSpc>
                        <a:spcAft>
                          <a:spcPts val="800"/>
                        </a:spcAft>
                        <a:buNone/>
                      </a:pPr>
                      <a:r>
                        <a:rPr lang="es-CL" sz="1100" kern="100" dirty="0">
                          <a:effectLst/>
                          <a:latin typeface="Aptos" panose="020B0004020202020204" pitchFamily="34" charset="0"/>
                        </a:rPr>
                        <a:t>DOH</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nSpc>
                          <a:spcPct val="100000"/>
                        </a:lnSpc>
                        <a:spcAft>
                          <a:spcPts val="800"/>
                        </a:spcAft>
                        <a:buNone/>
                      </a:pPr>
                      <a:r>
                        <a:rPr lang="es-CL" sz="1100" kern="100" dirty="0">
                          <a:effectLst/>
                          <a:latin typeface="Aptos" panose="020B0004020202020204" pitchFamily="34" charset="0"/>
                        </a:rPr>
                        <a:t>Licencia de servicio sanitario rural</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259862425"/>
                  </a:ext>
                </a:extLst>
              </a:tr>
              <a:tr h="197343">
                <a:tc vMerge="1">
                  <a:txBody>
                    <a:bodyPr/>
                    <a:lstStyle/>
                    <a:p>
                      <a:pPr algn="ctr">
                        <a:lnSpc>
                          <a:spcPct val="115000"/>
                        </a:lnSpc>
                        <a:spcAft>
                          <a:spcPts val="800"/>
                        </a:spcAft>
                        <a:buNone/>
                      </a:pP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buNone/>
                      </a:pPr>
                      <a:r>
                        <a:rPr lang="es-CL" sz="1100" kern="100" dirty="0">
                          <a:effectLst/>
                          <a:latin typeface="Aptos" panose="020B0004020202020204" pitchFamily="34" charset="0"/>
                        </a:rPr>
                        <a:t>DOH</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w="6350" cap="flat" cmpd="sng" algn="ctr">
                      <a:noFill/>
                      <a:prstDash val="solid"/>
                      <a:miter lim="800000"/>
                    </a:lnL>
                    <a:lnR>
                      <a:noFill/>
                    </a:lnR>
                    <a:lnT w="6350" cap="flat" cmpd="sng" algn="ctr">
                      <a:noFill/>
                      <a:prstDash val="solid"/>
                      <a:miter lim="800000"/>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spcAft>
                          <a:spcPts val="800"/>
                        </a:spcAft>
                        <a:buNone/>
                      </a:pPr>
                      <a:r>
                        <a:rPr lang="es-CL" sz="1100" kern="100" dirty="0">
                          <a:effectLst/>
                          <a:latin typeface="Aptos" panose="020B0004020202020204" pitchFamily="34" charset="0"/>
                        </a:rPr>
                        <a:t>Recepción de obras de descarga en la red primaria de aguas lluvias</a:t>
                      </a:r>
                      <a:endParaRPr lang="es-C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3743" marR="23743" marT="0" marB="0">
                    <a:lnL>
                      <a:noFill/>
                    </a:lnL>
                    <a:lnR w="6350" cap="flat" cmpd="sng" algn="ctr">
                      <a:noFill/>
                      <a:prstDash val="solid"/>
                      <a:miter lim="800000"/>
                    </a:lnR>
                    <a:lnT w="6350" cap="flat" cmpd="sng" algn="ctr">
                      <a:noFill/>
                      <a:prstDash val="solid"/>
                      <a:miter lim="800000"/>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5452170"/>
                  </a:ext>
                </a:extLst>
              </a:tr>
            </a:tbl>
          </a:graphicData>
        </a:graphic>
      </p:graphicFrame>
      <p:sp>
        <p:nvSpPr>
          <p:cNvPr id="6" name="CuadroTexto 5">
            <a:extLst>
              <a:ext uri="{FF2B5EF4-FFF2-40B4-BE49-F238E27FC236}">
                <a16:creationId xmlns:a16="http://schemas.microsoft.com/office/drawing/2014/main" id="{807A9021-8406-4D02-17C2-7FFF0085A5B7}"/>
              </a:ext>
            </a:extLst>
          </p:cNvPr>
          <p:cNvSpPr txBox="1"/>
          <p:nvPr/>
        </p:nvSpPr>
        <p:spPr>
          <a:xfrm>
            <a:off x="874795" y="330741"/>
            <a:ext cx="2323200"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CL" sz="1800" dirty="0">
                <a:solidFill>
                  <a:srgbClr val="4B3C3C"/>
                </a:solidFill>
                <a:effectLst/>
                <a:latin typeface="Aptos Light" panose="020B0004020202020204" pitchFamily="34" charset="0"/>
              </a:rPr>
              <a:t>LMAS y Permisos DGA</a:t>
            </a:r>
            <a:br>
              <a:rPr lang="es-CL" sz="1800" dirty="0">
                <a:solidFill>
                  <a:srgbClr val="4B3C3C"/>
                </a:solidFill>
                <a:effectLst/>
                <a:latin typeface="Aptos Light" panose="020B0004020202020204" pitchFamily="34" charset="0"/>
              </a:rPr>
            </a:br>
            <a:r>
              <a:rPr lang="es-CL" dirty="0">
                <a:solidFill>
                  <a:srgbClr val="4B3C3C"/>
                </a:solidFill>
                <a:latin typeface="Aptos Light" panose="020B0004020202020204" pitchFamily="34" charset="0"/>
              </a:rPr>
              <a:t>Permisos DGA - DOH</a:t>
            </a:r>
          </a:p>
        </p:txBody>
      </p:sp>
    </p:spTree>
    <p:extLst>
      <p:ext uri="{BB962C8B-B14F-4D97-AF65-F5344CB8AC3E}">
        <p14:creationId xmlns:p14="http://schemas.microsoft.com/office/powerpoint/2010/main" val="1904559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0D7DD2C-AFA2-B636-377B-41FFF6ECFF9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7C38725-0C9B-5472-DD43-AE76FD4EDE70}"/>
              </a:ext>
            </a:extLst>
          </p:cNvPr>
          <p:cNvSpPr txBox="1"/>
          <p:nvPr/>
        </p:nvSpPr>
        <p:spPr>
          <a:xfrm>
            <a:off x="874795" y="330741"/>
            <a:ext cx="5248745" cy="923330"/>
          </a:xfrm>
          <a:prstGeom prst="rect">
            <a:avLst/>
          </a:prstGeom>
          <a:noFill/>
        </p:spPr>
        <p:txBody>
          <a:bodyPr wrap="none" rtlCol="0">
            <a:spAutoFit/>
          </a:bodyPr>
          <a:lstStyle/>
          <a:p>
            <a:r>
              <a:rPr lang="es-CL" sz="1800" dirty="0" err="1">
                <a:solidFill>
                  <a:srgbClr val="AFD732"/>
                </a:solidFill>
                <a:effectLst/>
                <a:latin typeface="Aptos" panose="020B0004020202020204" pitchFamily="34" charset="0"/>
              </a:rPr>
              <a:t>PerPromin</a:t>
            </a:r>
            <a:r>
              <a:rPr lang="es-CL" sz="1800" dirty="0">
                <a:solidFill>
                  <a:srgbClr val="AFD732"/>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CL" sz="1800" dirty="0">
                <a:solidFill>
                  <a:srgbClr val="4B3C3C"/>
                </a:solidFill>
                <a:effectLst/>
                <a:latin typeface="Aptos Light" panose="020B0004020202020204" pitchFamily="34" charset="0"/>
              </a:rPr>
              <a:t>LMAS y Permisos DGA</a:t>
            </a:r>
            <a:br>
              <a:rPr lang="es-CL" sz="1800" dirty="0">
                <a:solidFill>
                  <a:srgbClr val="4B3C3C"/>
                </a:solidFill>
                <a:effectLst/>
                <a:latin typeface="Aptos Light" panose="020B0004020202020204" pitchFamily="34" charset="0"/>
              </a:rPr>
            </a:br>
            <a:r>
              <a:rPr lang="es-CL" dirty="0">
                <a:solidFill>
                  <a:srgbClr val="4B3C3C"/>
                </a:solidFill>
                <a:latin typeface="Aptos Light" panose="020B0004020202020204" pitchFamily="34" charset="0"/>
              </a:rPr>
              <a:t>Estado de implementación – Reglamentos generales</a:t>
            </a:r>
          </a:p>
        </p:txBody>
      </p:sp>
      <p:sp>
        <p:nvSpPr>
          <p:cNvPr id="12" name="Elipse 11">
            <a:extLst>
              <a:ext uri="{FF2B5EF4-FFF2-40B4-BE49-F238E27FC236}">
                <a16:creationId xmlns:a16="http://schemas.microsoft.com/office/drawing/2014/main" id="{C3E13150-6478-5816-C7FA-F145B8D4CE6E}"/>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95982130-3AE7-8D35-B652-B3CE6FABF050}"/>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2E2BF08C-60AA-65FB-87DD-9040AFE21E30}"/>
              </a:ext>
            </a:extLst>
          </p:cNvPr>
          <p:cNvCxnSpPr>
            <a:cxnSpLocks/>
          </p:cNvCxnSpPr>
          <p:nvPr/>
        </p:nvCxnSpPr>
        <p:spPr>
          <a:xfrm>
            <a:off x="6130465" y="1118681"/>
            <a:ext cx="4638054"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6C63AAD2-C1D4-D46A-2368-F3F739FB237A}"/>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F81CEC5C-1FD0-C428-88DB-EB79A3575286}"/>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3AA9FC73-BD19-AA89-3782-55E0E5499EAC}"/>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56E2D8BD-DEF7-991E-79E9-A57802D4E0DE}"/>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4F884A7F-0545-2081-E893-1EF3C0E4A041}"/>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B6BD1EC3-A867-1E67-6A90-2466CE8D168B}"/>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DECED7A5-EFA2-D397-8FF2-4ECD27408FE2}"/>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pic>
        <p:nvPicPr>
          <p:cNvPr id="6" name="Imagen 5">
            <a:extLst>
              <a:ext uri="{FF2B5EF4-FFF2-40B4-BE49-F238E27FC236}">
                <a16:creationId xmlns:a16="http://schemas.microsoft.com/office/drawing/2014/main" id="{7994F784-899A-01D1-15A6-4580BF4E73BE}"/>
              </a:ext>
            </a:extLst>
          </p:cNvPr>
          <p:cNvPicPr>
            <a:picLocks noChangeAspect="1"/>
          </p:cNvPicPr>
          <p:nvPr/>
        </p:nvPicPr>
        <p:blipFill>
          <a:blip r:embed="rId3" cstate="email">
            <a:extLst>
              <a:ext uri="{28A0092B-C50C-407E-A947-70E740481C1C}">
                <a14:useLocalDpi xmlns:a14="http://schemas.microsoft.com/office/drawing/2010/main"/>
              </a:ext>
            </a:extLst>
          </a:blip>
          <a:srcRect r="6755"/>
          <a:stretch>
            <a:fillRect/>
          </a:stretch>
        </p:blipFill>
        <p:spPr>
          <a:xfrm>
            <a:off x="1004047" y="1468129"/>
            <a:ext cx="9764471" cy="4692605"/>
          </a:xfrm>
          <a:prstGeom prst="rect">
            <a:avLst/>
          </a:prstGeom>
          <a:ln w="6350">
            <a:solidFill>
              <a:srgbClr val="3C3C3C"/>
            </a:solidFill>
          </a:ln>
        </p:spPr>
      </p:pic>
      <p:sp>
        <p:nvSpPr>
          <p:cNvPr id="8" name="Rectángulo 7">
            <a:extLst>
              <a:ext uri="{FF2B5EF4-FFF2-40B4-BE49-F238E27FC236}">
                <a16:creationId xmlns:a16="http://schemas.microsoft.com/office/drawing/2014/main" id="{91948BC9-9D43-D8EC-AA3D-47C040A3BAB0}"/>
              </a:ext>
            </a:extLst>
          </p:cNvPr>
          <p:cNvSpPr/>
          <p:nvPr/>
        </p:nvSpPr>
        <p:spPr>
          <a:xfrm>
            <a:off x="607816" y="6160734"/>
            <a:ext cx="10266631" cy="358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MX" sz="1200" b="1" dirty="0">
                <a:solidFill>
                  <a:schemeClr val="tx1"/>
                </a:solidFill>
                <a:latin typeface="Aptos" panose="020B0004020202020204" pitchFamily="34" charset="0"/>
              </a:rPr>
              <a:t>Fuente: </a:t>
            </a:r>
            <a:r>
              <a:rPr lang="es-CL" sz="1200" dirty="0">
                <a:solidFill>
                  <a:schemeClr val="tx1"/>
                </a:solidFill>
                <a:latin typeface="Aptos" panose="020B0004020202020204" pitchFamily="34" charset="0"/>
              </a:rPr>
              <a:t>Seguimiento implementación reglamentaria general LMAS junio 2026 – Oficina Grandes Proyectos</a:t>
            </a:r>
            <a:r>
              <a:rPr lang="es-MX" sz="1200" b="1" dirty="0">
                <a:solidFill>
                  <a:schemeClr val="tx1"/>
                </a:solidFill>
                <a:latin typeface="Aptos" panose="020B0004020202020204" pitchFamily="34" charset="0"/>
              </a:rPr>
              <a:t> </a:t>
            </a:r>
            <a:endParaRPr lang="es-CL" sz="12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2177546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01B8EEB-BFBD-E207-FE85-1833A4A0465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BE30216-2D42-D4B8-D9E6-BB00E72769F2}"/>
              </a:ext>
            </a:extLst>
          </p:cNvPr>
          <p:cNvSpPr txBox="1"/>
          <p:nvPr/>
        </p:nvSpPr>
        <p:spPr>
          <a:xfrm>
            <a:off x="874795" y="330741"/>
            <a:ext cx="5248745" cy="923330"/>
          </a:xfrm>
          <a:prstGeom prst="rect">
            <a:avLst/>
          </a:prstGeom>
          <a:noFill/>
        </p:spPr>
        <p:txBody>
          <a:bodyPr wrap="none" rtlCol="0">
            <a:spAutoFit/>
          </a:bodyPr>
          <a:lstStyle/>
          <a:p>
            <a:r>
              <a:rPr lang="es-CL" sz="1800" dirty="0" err="1">
                <a:solidFill>
                  <a:srgbClr val="AFD732"/>
                </a:solidFill>
                <a:effectLst/>
                <a:latin typeface="Aptos" panose="020B0004020202020204" pitchFamily="34" charset="0"/>
              </a:rPr>
              <a:t>PerPromin</a:t>
            </a:r>
            <a:r>
              <a:rPr lang="es-CL" sz="1800" dirty="0">
                <a:solidFill>
                  <a:srgbClr val="AFD732"/>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CL" sz="1800" dirty="0">
                <a:solidFill>
                  <a:srgbClr val="4B3C3C"/>
                </a:solidFill>
                <a:effectLst/>
                <a:latin typeface="Aptos Light" panose="020B0004020202020204" pitchFamily="34" charset="0"/>
              </a:rPr>
              <a:t>LMAS y Permisos DGA</a:t>
            </a:r>
            <a:br>
              <a:rPr lang="es-CL" sz="1800" dirty="0">
                <a:solidFill>
                  <a:srgbClr val="4B3C3C"/>
                </a:solidFill>
                <a:effectLst/>
                <a:latin typeface="Aptos Light" panose="020B0004020202020204" pitchFamily="34" charset="0"/>
              </a:rPr>
            </a:br>
            <a:r>
              <a:rPr lang="es-CL" dirty="0">
                <a:solidFill>
                  <a:srgbClr val="4B3C3C"/>
                </a:solidFill>
                <a:latin typeface="Aptos Light" panose="020B0004020202020204" pitchFamily="34" charset="0"/>
              </a:rPr>
              <a:t>Estado de implementación – Reglamentos generales</a:t>
            </a:r>
          </a:p>
        </p:txBody>
      </p:sp>
      <p:sp>
        <p:nvSpPr>
          <p:cNvPr id="12" name="Elipse 11">
            <a:extLst>
              <a:ext uri="{FF2B5EF4-FFF2-40B4-BE49-F238E27FC236}">
                <a16:creationId xmlns:a16="http://schemas.microsoft.com/office/drawing/2014/main" id="{F803F67D-5D06-AC58-0957-A4C59450C3C0}"/>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F559F9AA-42E2-F376-6538-2C4CA3E6727D}"/>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04CEC670-FAD1-1386-0533-CA8F89C898D5}"/>
              </a:ext>
            </a:extLst>
          </p:cNvPr>
          <p:cNvCxnSpPr>
            <a:cxnSpLocks/>
          </p:cNvCxnSpPr>
          <p:nvPr/>
        </p:nvCxnSpPr>
        <p:spPr>
          <a:xfrm>
            <a:off x="6130465" y="1118681"/>
            <a:ext cx="4638054"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2139A94F-74CA-C298-42E9-E9C489A535A5}"/>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48BAE1A4-A841-AE2F-A1AD-06539D815E3C}"/>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D38D8838-3413-4E93-33E8-AAEADCC9EC6D}"/>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06B7FE0E-3B23-0C12-73A6-38AF01789171}"/>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1F815B4A-6420-A7BC-0C39-865F849AA29B}"/>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8C478D0C-4ECE-AE9C-2DCE-2F028C6FB8D2}"/>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6D67CDD4-C601-11B7-608A-ABE93AB64A1F}"/>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pic>
        <p:nvPicPr>
          <p:cNvPr id="8" name="Imagen 7">
            <a:extLst>
              <a:ext uri="{FF2B5EF4-FFF2-40B4-BE49-F238E27FC236}">
                <a16:creationId xmlns:a16="http://schemas.microsoft.com/office/drawing/2014/main" id="{27FDD561-558C-E50D-E961-DD39FED420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0260" y="1768066"/>
            <a:ext cx="10387790" cy="675340"/>
          </a:xfrm>
          <a:prstGeom prst="rect">
            <a:avLst/>
          </a:prstGeom>
          <a:ln w="6350">
            <a:solidFill>
              <a:srgbClr val="3C3C3C"/>
            </a:solidFill>
          </a:ln>
        </p:spPr>
      </p:pic>
      <p:pic>
        <p:nvPicPr>
          <p:cNvPr id="19" name="Imagen 18">
            <a:extLst>
              <a:ext uri="{FF2B5EF4-FFF2-40B4-BE49-F238E27FC236}">
                <a16:creationId xmlns:a16="http://schemas.microsoft.com/office/drawing/2014/main" id="{E807DACD-9F82-D134-81C5-F553A093064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50259" y="2443406"/>
            <a:ext cx="10387790" cy="2043791"/>
          </a:xfrm>
          <a:prstGeom prst="rect">
            <a:avLst/>
          </a:prstGeom>
          <a:ln w="6350">
            <a:solidFill>
              <a:srgbClr val="3C3C3C"/>
            </a:solidFill>
          </a:ln>
        </p:spPr>
      </p:pic>
      <p:sp>
        <p:nvSpPr>
          <p:cNvPr id="21" name="Rectángulo 20">
            <a:extLst>
              <a:ext uri="{FF2B5EF4-FFF2-40B4-BE49-F238E27FC236}">
                <a16:creationId xmlns:a16="http://schemas.microsoft.com/office/drawing/2014/main" id="{1E8E7276-4467-B1E8-469E-47106F197DCE}"/>
              </a:ext>
            </a:extLst>
          </p:cNvPr>
          <p:cNvSpPr/>
          <p:nvPr/>
        </p:nvSpPr>
        <p:spPr>
          <a:xfrm>
            <a:off x="1152100" y="4509605"/>
            <a:ext cx="10266631" cy="358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MX" sz="1200" b="1" dirty="0">
                <a:solidFill>
                  <a:schemeClr val="tx1"/>
                </a:solidFill>
                <a:latin typeface="Aptos" panose="020B0004020202020204" pitchFamily="34" charset="0"/>
              </a:rPr>
              <a:t>Fuente: </a:t>
            </a:r>
            <a:r>
              <a:rPr lang="es-CL" sz="1200" dirty="0">
                <a:solidFill>
                  <a:schemeClr val="tx1"/>
                </a:solidFill>
                <a:latin typeface="Aptos" panose="020B0004020202020204" pitchFamily="34" charset="0"/>
              </a:rPr>
              <a:t>Seguimiento implementación reglamentaria sectorial LMAS junio 2026 – Oficina Grandes Proyectos</a:t>
            </a:r>
            <a:r>
              <a:rPr lang="es-MX" sz="1200" b="1" dirty="0">
                <a:solidFill>
                  <a:schemeClr val="tx1"/>
                </a:solidFill>
                <a:latin typeface="Aptos" panose="020B0004020202020204" pitchFamily="34" charset="0"/>
              </a:rPr>
              <a:t> </a:t>
            </a:r>
            <a:endParaRPr lang="es-CL" sz="12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1492143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E39AF5-A010-0C60-00A4-23698DE21B2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53D8561-E258-D6A6-2B05-ACFAAAF726B9}"/>
              </a:ext>
            </a:extLst>
          </p:cNvPr>
          <p:cNvSpPr txBox="1"/>
          <p:nvPr/>
        </p:nvSpPr>
        <p:spPr>
          <a:xfrm>
            <a:off x="874795" y="330741"/>
            <a:ext cx="2515882" cy="923330"/>
          </a:xfrm>
          <a:prstGeom prst="rect">
            <a:avLst/>
          </a:prstGeom>
          <a:noFill/>
        </p:spPr>
        <p:txBody>
          <a:bodyPr wrap="none" rtlCol="0">
            <a:spAutoFit/>
          </a:bodyPr>
          <a:lstStyle/>
          <a:p>
            <a:r>
              <a:rPr lang="es-CL" sz="1800" dirty="0" err="1">
                <a:solidFill>
                  <a:srgbClr val="AFD732"/>
                </a:solidFill>
                <a:effectLst/>
                <a:latin typeface="Aptos" panose="020B0004020202020204" pitchFamily="34" charset="0"/>
              </a:rPr>
              <a:t>PerPromin</a:t>
            </a:r>
            <a:r>
              <a:rPr lang="es-CL" sz="1800" dirty="0">
                <a:solidFill>
                  <a:srgbClr val="AFD732"/>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CL" sz="1800" dirty="0">
                <a:solidFill>
                  <a:srgbClr val="4B3C3C"/>
                </a:solidFill>
                <a:effectLst/>
                <a:latin typeface="Aptos Light" panose="020B0004020202020204" pitchFamily="34" charset="0"/>
              </a:rPr>
              <a:t>LMAS y Permisos DGA</a:t>
            </a:r>
            <a:br>
              <a:rPr lang="es-CL" sz="1800" dirty="0">
                <a:solidFill>
                  <a:srgbClr val="4B3C3C"/>
                </a:solidFill>
                <a:effectLst/>
                <a:latin typeface="Aptos Light" panose="020B0004020202020204" pitchFamily="34" charset="0"/>
              </a:rPr>
            </a:br>
            <a:r>
              <a:rPr lang="es-CL" dirty="0">
                <a:solidFill>
                  <a:srgbClr val="4B3C3C"/>
                </a:solidFill>
                <a:latin typeface="Aptos Light" panose="020B0004020202020204" pitchFamily="34" charset="0"/>
              </a:rPr>
              <a:t>Implementación de THA</a:t>
            </a:r>
          </a:p>
        </p:txBody>
      </p:sp>
      <p:sp>
        <p:nvSpPr>
          <p:cNvPr id="12" name="Elipse 11">
            <a:extLst>
              <a:ext uri="{FF2B5EF4-FFF2-40B4-BE49-F238E27FC236}">
                <a16:creationId xmlns:a16="http://schemas.microsoft.com/office/drawing/2014/main" id="{1D858957-E713-9E69-0D06-C9272DF675BC}"/>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96FC54FD-291F-9DCA-FF50-B3C5B005E50F}"/>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7C36A6B8-A6DD-812C-276F-879BDB7CC94E}"/>
              </a:ext>
            </a:extLst>
          </p:cNvPr>
          <p:cNvCxnSpPr>
            <a:cxnSpLocks/>
          </p:cNvCxnSpPr>
          <p:nvPr/>
        </p:nvCxnSpPr>
        <p:spPr>
          <a:xfrm flipV="1">
            <a:off x="3390677" y="1118681"/>
            <a:ext cx="7377842" cy="29957"/>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D8CE9C77-9FB4-D727-C933-6855190C2BA2}"/>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98455318-D6D2-C1C7-2A87-9A69989A7A6D}"/>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B700F029-EBEA-CC87-C34B-81B8D566E4DB}"/>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F2F04917-079F-7464-AFEE-B1554A9AF141}"/>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28CAFA01-8176-7AC3-2E43-7EE5B6A78528}"/>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2E73FAE9-596C-F8EC-BEF9-4241A20B94FA}"/>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16F36EE8-6CAD-07FB-4442-6001AE6DF4F4}"/>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pic>
        <p:nvPicPr>
          <p:cNvPr id="7" name="Imagen 6">
            <a:extLst>
              <a:ext uri="{FF2B5EF4-FFF2-40B4-BE49-F238E27FC236}">
                <a16:creationId xmlns:a16="http://schemas.microsoft.com/office/drawing/2014/main" id="{65128E20-52BD-67A9-AD16-45C4F92F88C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71417" y="1622790"/>
            <a:ext cx="10266631" cy="627576"/>
          </a:xfrm>
          <a:prstGeom prst="rect">
            <a:avLst/>
          </a:prstGeom>
          <a:ln w="6350">
            <a:solidFill>
              <a:srgbClr val="3C3C3C"/>
            </a:solidFill>
          </a:ln>
        </p:spPr>
      </p:pic>
      <p:pic>
        <p:nvPicPr>
          <p:cNvPr id="20" name="Imagen 19">
            <a:extLst>
              <a:ext uri="{FF2B5EF4-FFF2-40B4-BE49-F238E27FC236}">
                <a16:creationId xmlns:a16="http://schemas.microsoft.com/office/drawing/2014/main" id="{1AC9AC29-7B89-E423-C5C8-97F9886DB038}"/>
              </a:ext>
            </a:extLst>
          </p:cNvPr>
          <p:cNvPicPr>
            <a:picLocks noChangeAspect="1"/>
          </p:cNvPicPr>
          <p:nvPr/>
        </p:nvPicPr>
        <p:blipFill>
          <a:blip r:embed="rId4" cstate="email">
            <a:extLst>
              <a:ext uri="{28A0092B-C50C-407E-A947-70E740481C1C}">
                <a14:useLocalDpi xmlns:a14="http://schemas.microsoft.com/office/drawing/2010/main"/>
              </a:ext>
            </a:extLst>
          </a:blip>
          <a:srcRect l="463"/>
          <a:stretch>
            <a:fillRect/>
          </a:stretch>
        </p:blipFill>
        <p:spPr>
          <a:xfrm>
            <a:off x="1071418" y="2262095"/>
            <a:ext cx="10266630" cy="1122253"/>
          </a:xfrm>
          <a:prstGeom prst="rect">
            <a:avLst/>
          </a:prstGeom>
          <a:ln w="6350">
            <a:solidFill>
              <a:srgbClr val="3C3C3C"/>
            </a:solidFill>
          </a:ln>
        </p:spPr>
      </p:pic>
      <p:pic>
        <p:nvPicPr>
          <p:cNvPr id="23" name="Imagen 22">
            <a:extLst>
              <a:ext uri="{FF2B5EF4-FFF2-40B4-BE49-F238E27FC236}">
                <a16:creationId xmlns:a16="http://schemas.microsoft.com/office/drawing/2014/main" id="{3D39805C-7643-DBAC-80AD-3B5D1A608869}"/>
              </a:ext>
            </a:extLst>
          </p:cNvPr>
          <p:cNvPicPr>
            <a:picLocks noChangeAspect="1"/>
          </p:cNvPicPr>
          <p:nvPr/>
        </p:nvPicPr>
        <p:blipFill>
          <a:blip r:embed="rId5" cstate="email">
            <a:extLst>
              <a:ext uri="{28A0092B-C50C-407E-A947-70E740481C1C}">
                <a14:useLocalDpi xmlns:a14="http://schemas.microsoft.com/office/drawing/2010/main"/>
              </a:ext>
            </a:extLst>
          </a:blip>
          <a:srcRect l="463"/>
          <a:stretch>
            <a:fillRect/>
          </a:stretch>
        </p:blipFill>
        <p:spPr>
          <a:xfrm>
            <a:off x="1071418" y="3406826"/>
            <a:ext cx="10266630" cy="884723"/>
          </a:xfrm>
          <a:prstGeom prst="rect">
            <a:avLst/>
          </a:prstGeom>
          <a:ln w="6350">
            <a:solidFill>
              <a:srgbClr val="3C3C3C"/>
            </a:solidFill>
          </a:ln>
        </p:spPr>
      </p:pic>
      <p:sp>
        <p:nvSpPr>
          <p:cNvPr id="25" name="Rectángulo 24">
            <a:extLst>
              <a:ext uri="{FF2B5EF4-FFF2-40B4-BE49-F238E27FC236}">
                <a16:creationId xmlns:a16="http://schemas.microsoft.com/office/drawing/2014/main" id="{DE808ED1-9DEE-9FDB-6232-7A1581CFB2EB}"/>
              </a:ext>
            </a:extLst>
          </p:cNvPr>
          <p:cNvSpPr/>
          <p:nvPr/>
        </p:nvSpPr>
        <p:spPr>
          <a:xfrm>
            <a:off x="1277606" y="4249416"/>
            <a:ext cx="10266631" cy="358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MX" sz="1200" b="1" dirty="0">
                <a:solidFill>
                  <a:schemeClr val="tx1"/>
                </a:solidFill>
                <a:latin typeface="Aptos" panose="020B0004020202020204" pitchFamily="34" charset="0"/>
              </a:rPr>
              <a:t>Fuente: </a:t>
            </a:r>
            <a:r>
              <a:rPr lang="es-CL" sz="1200" dirty="0">
                <a:solidFill>
                  <a:schemeClr val="tx1"/>
                </a:solidFill>
                <a:latin typeface="Aptos" panose="020B0004020202020204" pitchFamily="34" charset="0"/>
              </a:rPr>
              <a:t>Reporte Implementación de Técnicas Habilitantes Alternativas (Ley </a:t>
            </a:r>
            <a:r>
              <a:rPr lang="es-CL" sz="1200" dirty="0" err="1">
                <a:solidFill>
                  <a:schemeClr val="tx1"/>
                </a:solidFill>
                <a:latin typeface="Aptos" panose="020B0004020202020204" pitchFamily="34" charset="0"/>
              </a:rPr>
              <a:t>N°</a:t>
            </a:r>
            <a:r>
              <a:rPr lang="es-CL" sz="1200" dirty="0">
                <a:solidFill>
                  <a:schemeClr val="tx1"/>
                </a:solidFill>
                <a:latin typeface="Aptos" panose="020B0004020202020204" pitchFamily="34" charset="0"/>
              </a:rPr>
              <a:t> 21.770)  Julio 2026 – Oficina Grandes Proyectos</a:t>
            </a:r>
            <a:r>
              <a:rPr lang="es-MX" sz="1200" b="1" dirty="0">
                <a:solidFill>
                  <a:schemeClr val="tx1"/>
                </a:solidFill>
                <a:latin typeface="Aptos" panose="020B0004020202020204" pitchFamily="34" charset="0"/>
              </a:rPr>
              <a:t> </a:t>
            </a:r>
            <a:endParaRPr lang="es-CL" sz="12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249079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98F1D72-2BA5-6C53-90FC-0DF8B667B12C}"/>
            </a:ext>
          </a:extLst>
        </p:cNvPr>
        <p:cNvGrpSpPr/>
        <p:nvPr/>
      </p:nvGrpSpPr>
      <p:grpSpPr>
        <a:xfrm>
          <a:off x="0" y="0"/>
          <a:ext cx="0" cy="0"/>
          <a:chOff x="0" y="0"/>
          <a:chExt cx="0" cy="0"/>
        </a:xfrm>
      </p:grpSpPr>
      <p:sp>
        <p:nvSpPr>
          <p:cNvPr id="12" name="Elipse 11">
            <a:extLst>
              <a:ext uri="{FF2B5EF4-FFF2-40B4-BE49-F238E27FC236}">
                <a16:creationId xmlns:a16="http://schemas.microsoft.com/office/drawing/2014/main" id="{01A90693-1C75-D3B3-B5DA-FC4D371B2394}"/>
              </a:ext>
            </a:extLst>
          </p:cNvPr>
          <p:cNvSpPr/>
          <p:nvPr/>
        </p:nvSpPr>
        <p:spPr>
          <a:xfrm>
            <a:off x="10874447" y="330741"/>
            <a:ext cx="896026" cy="923330"/>
          </a:xfrm>
          <a:prstGeom prst="ellipse">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BBB6501F-D82F-22AE-C6BC-89E067C22025}"/>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0" name="Conector recto 9">
            <a:extLst>
              <a:ext uri="{FF2B5EF4-FFF2-40B4-BE49-F238E27FC236}">
                <a16:creationId xmlns:a16="http://schemas.microsoft.com/office/drawing/2014/main" id="{37C18C2C-7B26-BF3D-1F97-A5443AC0B72E}"/>
              </a:ext>
            </a:extLst>
          </p:cNvPr>
          <p:cNvCxnSpPr>
            <a:cxnSpLocks/>
          </p:cNvCxnSpPr>
          <p:nvPr/>
        </p:nvCxnSpPr>
        <p:spPr>
          <a:xfrm>
            <a:off x="3106455" y="1118681"/>
            <a:ext cx="7662064"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13" name="Grupo 12">
            <a:extLst>
              <a:ext uri="{FF2B5EF4-FFF2-40B4-BE49-F238E27FC236}">
                <a16:creationId xmlns:a16="http://schemas.microsoft.com/office/drawing/2014/main" id="{4455BDC6-3C14-85E4-3B11-BEB4C2E37753}"/>
              </a:ext>
            </a:extLst>
          </p:cNvPr>
          <p:cNvGrpSpPr/>
          <p:nvPr/>
        </p:nvGrpSpPr>
        <p:grpSpPr>
          <a:xfrm>
            <a:off x="0" y="7104"/>
            <a:ext cx="375358" cy="6850896"/>
            <a:chOff x="0" y="7104"/>
            <a:chExt cx="375358" cy="6850896"/>
          </a:xfrm>
        </p:grpSpPr>
        <p:sp>
          <p:nvSpPr>
            <p:cNvPr id="15" name="Rectángulo 14">
              <a:extLst>
                <a:ext uri="{FF2B5EF4-FFF2-40B4-BE49-F238E27FC236}">
                  <a16:creationId xmlns:a16="http://schemas.microsoft.com/office/drawing/2014/main" id="{5AA6B63D-2B00-5090-B73D-6D93AF4FD8B9}"/>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6" name="Rectángulo 15">
              <a:extLst>
                <a:ext uri="{FF2B5EF4-FFF2-40B4-BE49-F238E27FC236}">
                  <a16:creationId xmlns:a16="http://schemas.microsoft.com/office/drawing/2014/main" id="{E962E1ED-8BBE-7DBC-C194-26D13984BD29}"/>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7" name="Rectángulo 16">
              <a:extLst>
                <a:ext uri="{FF2B5EF4-FFF2-40B4-BE49-F238E27FC236}">
                  <a16:creationId xmlns:a16="http://schemas.microsoft.com/office/drawing/2014/main" id="{241459FD-A4CA-BC5D-3812-315FE8C2D663}"/>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E1F3CA22-02AC-116B-7117-9A14BC9AF51B}"/>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Rectángulo 18">
              <a:extLst>
                <a:ext uri="{FF2B5EF4-FFF2-40B4-BE49-F238E27FC236}">
                  <a16:creationId xmlns:a16="http://schemas.microsoft.com/office/drawing/2014/main" id="{4015A4B4-CA37-C71E-CBE1-93299ACE3C76}"/>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0" name="Rectángulo 19">
              <a:extLst>
                <a:ext uri="{FF2B5EF4-FFF2-40B4-BE49-F238E27FC236}">
                  <a16:creationId xmlns:a16="http://schemas.microsoft.com/office/drawing/2014/main" id="{729CC302-8512-5952-877F-749E37DB4021}"/>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6" name="CuadroTexto 5">
            <a:extLst>
              <a:ext uri="{FF2B5EF4-FFF2-40B4-BE49-F238E27FC236}">
                <a16:creationId xmlns:a16="http://schemas.microsoft.com/office/drawing/2014/main" id="{1E65C72C-297B-DF10-9C98-0BD8A8D58817}"/>
              </a:ext>
            </a:extLst>
          </p:cNvPr>
          <p:cNvSpPr txBox="1"/>
          <p:nvPr/>
        </p:nvSpPr>
        <p:spPr>
          <a:xfrm>
            <a:off x="874795" y="330741"/>
            <a:ext cx="2323200" cy="923330"/>
          </a:xfrm>
          <a:prstGeom prst="rect">
            <a:avLst/>
          </a:prstGeom>
          <a:noFill/>
        </p:spPr>
        <p:txBody>
          <a:bodyPr wrap="none" rtlCol="0">
            <a:spAutoFit/>
          </a:bodyPr>
          <a:lstStyle/>
          <a:p>
            <a:r>
              <a:rPr lang="es-CL" sz="1800" dirty="0" err="1">
                <a:solidFill>
                  <a:srgbClr val="AFD732"/>
                </a:solidFill>
                <a:effectLst/>
                <a:latin typeface="Aptos" panose="020B0004020202020204" pitchFamily="34" charset="0"/>
              </a:rPr>
              <a:t>PerPromin</a:t>
            </a:r>
            <a:r>
              <a:rPr lang="es-CL" sz="1800" dirty="0">
                <a:solidFill>
                  <a:srgbClr val="AFD732"/>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CL" sz="1800" dirty="0">
                <a:solidFill>
                  <a:srgbClr val="4B3C3C"/>
                </a:solidFill>
                <a:effectLst/>
                <a:latin typeface="Aptos Light" panose="020B0004020202020204" pitchFamily="34" charset="0"/>
              </a:rPr>
              <a:t>LMAS y Permisos DGA</a:t>
            </a:r>
            <a:br>
              <a:rPr lang="es-CL" sz="1800" dirty="0">
                <a:solidFill>
                  <a:srgbClr val="4B3C3C"/>
                </a:solidFill>
                <a:effectLst/>
                <a:latin typeface="Aptos Light" panose="020B0004020202020204" pitchFamily="34" charset="0"/>
              </a:rPr>
            </a:br>
            <a:r>
              <a:rPr lang="es-CL" dirty="0">
                <a:solidFill>
                  <a:srgbClr val="4B3C3C"/>
                </a:solidFill>
                <a:latin typeface="Aptos Light" panose="020B0004020202020204" pitchFamily="34" charset="0"/>
              </a:rPr>
              <a:t>Permisos DGA - DOH</a:t>
            </a:r>
          </a:p>
        </p:txBody>
      </p:sp>
      <p:pic>
        <p:nvPicPr>
          <p:cNvPr id="4" name="Imagen 3">
            <a:extLst>
              <a:ext uri="{FF2B5EF4-FFF2-40B4-BE49-F238E27FC236}">
                <a16:creationId xmlns:a16="http://schemas.microsoft.com/office/drawing/2014/main" id="{DB961F6D-2061-CE2F-89B9-04CB6D1D6A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9357" y="1371833"/>
            <a:ext cx="4501148" cy="2426839"/>
          </a:xfrm>
          <a:prstGeom prst="rect">
            <a:avLst/>
          </a:prstGeom>
        </p:spPr>
      </p:pic>
      <p:pic>
        <p:nvPicPr>
          <p:cNvPr id="7" name="Imagen 6">
            <a:extLst>
              <a:ext uri="{FF2B5EF4-FFF2-40B4-BE49-F238E27FC236}">
                <a16:creationId xmlns:a16="http://schemas.microsoft.com/office/drawing/2014/main" id="{68D7AEBC-AE4B-B9EE-8AAB-359EF67441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9357" y="4021234"/>
            <a:ext cx="5152224" cy="2350237"/>
          </a:xfrm>
          <a:prstGeom prst="rect">
            <a:avLst/>
          </a:prstGeom>
        </p:spPr>
      </p:pic>
      <p:pic>
        <p:nvPicPr>
          <p:cNvPr id="14" name="Imagen 13">
            <a:extLst>
              <a:ext uri="{FF2B5EF4-FFF2-40B4-BE49-F238E27FC236}">
                <a16:creationId xmlns:a16="http://schemas.microsoft.com/office/drawing/2014/main" id="{20B8583B-430F-6BDB-F2E3-A0FC26D17E8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96000" y="1618985"/>
            <a:ext cx="5270988" cy="1466500"/>
          </a:xfrm>
          <a:prstGeom prst="rect">
            <a:avLst/>
          </a:prstGeom>
        </p:spPr>
      </p:pic>
      <p:pic>
        <p:nvPicPr>
          <p:cNvPr id="24" name="Imagen 23">
            <a:extLst>
              <a:ext uri="{FF2B5EF4-FFF2-40B4-BE49-F238E27FC236}">
                <a16:creationId xmlns:a16="http://schemas.microsoft.com/office/drawing/2014/main" id="{DB4F95C8-D227-48A9-10BB-3BDCFF05677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78268" y="4148584"/>
            <a:ext cx="5074024" cy="1527474"/>
          </a:xfrm>
          <a:prstGeom prst="rect">
            <a:avLst/>
          </a:prstGeom>
        </p:spPr>
      </p:pic>
    </p:spTree>
    <p:extLst>
      <p:ext uri="{BB962C8B-B14F-4D97-AF65-F5344CB8AC3E}">
        <p14:creationId xmlns:p14="http://schemas.microsoft.com/office/powerpoint/2010/main" val="685174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E0A8-CD3B-4AE6-7F8E-EAB90AEF044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F532CD2-D735-81D0-7EBC-4490E23DC4DC}"/>
              </a:ext>
            </a:extLst>
          </p:cNvPr>
          <p:cNvSpPr>
            <a:spLocks noGrp="1"/>
          </p:cNvSpPr>
          <p:nvPr>
            <p:ph type="ctrTitle"/>
          </p:nvPr>
        </p:nvSpPr>
        <p:spPr>
          <a:xfrm>
            <a:off x="592268" y="247221"/>
            <a:ext cx="8343913" cy="1472184"/>
          </a:xfrm>
        </p:spPr>
        <p:txBody>
          <a:bodyPr anchor="t">
            <a:normAutofit/>
          </a:bodyPr>
          <a:lstStyle/>
          <a:p>
            <a:pPr algn="l">
              <a:lnSpc>
                <a:spcPct val="100000"/>
              </a:lnSpc>
            </a:pPr>
            <a:r>
              <a:rPr lang="es-ES" sz="2800" cap="small" spc="30" dirty="0">
                <a:solidFill>
                  <a:srgbClr val="4A913B"/>
                </a:solidFill>
                <a:effectLst/>
                <a:latin typeface="Aptos" panose="020B0004020202020204" pitchFamily="34" charset="0"/>
              </a:rPr>
              <a:t>Agua y Permisos Sectoriales en Minería</a:t>
            </a:r>
            <a:br>
              <a:rPr lang="es-ES" sz="2800" spc="30" dirty="0">
                <a:solidFill>
                  <a:srgbClr val="4B3C3C"/>
                </a:solidFill>
                <a:effectLst/>
                <a:latin typeface="Aptos" panose="020B0004020202020204" pitchFamily="34" charset="0"/>
              </a:rPr>
            </a:br>
            <a:r>
              <a:rPr lang="es-ES" sz="2000" spc="30" dirty="0">
                <a:solidFill>
                  <a:srgbClr val="4B3C3C"/>
                </a:solidFill>
                <a:effectLst/>
                <a:latin typeface="Aptos" panose="020B0004020202020204" pitchFamily="34" charset="0"/>
              </a:rPr>
              <a:t>Desafíos estratégicos y oportunidades para el desarrollo de proyectos</a:t>
            </a:r>
            <a:br>
              <a:rPr lang="es-CL" sz="2800" spc="30" dirty="0">
                <a:solidFill>
                  <a:srgbClr val="4B3C3C"/>
                </a:solidFill>
                <a:effectLst/>
                <a:latin typeface="Aptos" panose="020B0004020202020204" pitchFamily="34" charset="0"/>
              </a:rPr>
            </a:br>
            <a:r>
              <a:rPr lang="es-CL" sz="1800" b="1" spc="30" dirty="0" err="1">
                <a:solidFill>
                  <a:srgbClr val="28784A"/>
                </a:solidFill>
                <a:latin typeface="Aptos" panose="020B0004020202020204" pitchFamily="34" charset="0"/>
              </a:rPr>
              <a:t>PerProMin</a:t>
            </a:r>
            <a:r>
              <a:rPr lang="es-CL" sz="1800" b="1" spc="30" dirty="0">
                <a:solidFill>
                  <a:srgbClr val="28784A"/>
                </a:solidFill>
                <a:latin typeface="Aptos" panose="020B0004020202020204" pitchFamily="34" charset="0"/>
              </a:rPr>
              <a:t> 2026 </a:t>
            </a:r>
            <a:endParaRPr lang="es-CL" sz="1800" b="1" spc="20" dirty="0">
              <a:solidFill>
                <a:srgbClr val="28784A"/>
              </a:solidFill>
              <a:latin typeface="Aptos" panose="020B0004020202020204" pitchFamily="34" charset="0"/>
            </a:endParaRPr>
          </a:p>
        </p:txBody>
      </p:sp>
      <p:pic>
        <p:nvPicPr>
          <p:cNvPr id="10" name="Imagen 9">
            <a:extLst>
              <a:ext uri="{FF2B5EF4-FFF2-40B4-BE49-F238E27FC236}">
                <a16:creationId xmlns:a16="http://schemas.microsoft.com/office/drawing/2014/main" id="{60E5B4A7-BE7D-3E16-5561-8C784ABF66C2}"/>
              </a:ext>
            </a:extLst>
          </p:cNvPr>
          <p:cNvPicPr>
            <a:picLocks noChangeAspect="1"/>
          </p:cNvPicPr>
          <p:nvPr/>
        </p:nvPicPr>
        <p:blipFill>
          <a:blip r:embed="rId2"/>
          <a:stretch>
            <a:fillRect/>
          </a:stretch>
        </p:blipFill>
        <p:spPr>
          <a:xfrm>
            <a:off x="10080656" y="611037"/>
            <a:ext cx="1628978" cy="956933"/>
          </a:xfrm>
          <a:prstGeom prst="rect">
            <a:avLst/>
          </a:prstGeom>
        </p:spPr>
      </p:pic>
      <p:pic>
        <p:nvPicPr>
          <p:cNvPr id="20" name="Imagen 19">
            <a:extLst>
              <a:ext uri="{FF2B5EF4-FFF2-40B4-BE49-F238E27FC236}">
                <a16:creationId xmlns:a16="http://schemas.microsoft.com/office/drawing/2014/main" id="{6AF5DCF9-F5E4-578E-9204-671015BA3A37}"/>
              </a:ext>
            </a:extLst>
          </p:cNvPr>
          <p:cNvPicPr>
            <a:picLocks noChangeAspect="1"/>
          </p:cNvPicPr>
          <p:nvPr/>
        </p:nvPicPr>
        <p:blipFill>
          <a:blip r:embed="rId3"/>
          <a:stretch>
            <a:fillRect/>
          </a:stretch>
        </p:blipFill>
        <p:spPr>
          <a:xfrm>
            <a:off x="0" y="2287078"/>
            <a:ext cx="12192000" cy="4570922"/>
          </a:xfrm>
          <a:prstGeom prst="rect">
            <a:avLst/>
          </a:prstGeom>
        </p:spPr>
      </p:pic>
      <p:grpSp>
        <p:nvGrpSpPr>
          <p:cNvPr id="12" name="Grupo 11">
            <a:extLst>
              <a:ext uri="{FF2B5EF4-FFF2-40B4-BE49-F238E27FC236}">
                <a16:creationId xmlns:a16="http://schemas.microsoft.com/office/drawing/2014/main" id="{C057516F-C5C8-E75C-CF5E-240039DAB740}"/>
              </a:ext>
            </a:extLst>
          </p:cNvPr>
          <p:cNvGrpSpPr/>
          <p:nvPr/>
        </p:nvGrpSpPr>
        <p:grpSpPr>
          <a:xfrm>
            <a:off x="0" y="7104"/>
            <a:ext cx="375358" cy="6850896"/>
            <a:chOff x="0" y="7104"/>
            <a:chExt cx="375358" cy="6850896"/>
          </a:xfrm>
        </p:grpSpPr>
        <p:sp>
          <p:nvSpPr>
            <p:cNvPr id="4" name="Rectángulo 3">
              <a:extLst>
                <a:ext uri="{FF2B5EF4-FFF2-40B4-BE49-F238E27FC236}">
                  <a16:creationId xmlns:a16="http://schemas.microsoft.com/office/drawing/2014/main" id="{6CE0C19C-C88F-7E84-2FEB-FDC517618717}"/>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5" name="Rectángulo 4">
              <a:extLst>
                <a:ext uri="{FF2B5EF4-FFF2-40B4-BE49-F238E27FC236}">
                  <a16:creationId xmlns:a16="http://schemas.microsoft.com/office/drawing/2014/main" id="{471A3841-C76D-5341-B3E0-9CD1AB8C1957}"/>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6" name="Rectángulo 5">
              <a:extLst>
                <a:ext uri="{FF2B5EF4-FFF2-40B4-BE49-F238E27FC236}">
                  <a16:creationId xmlns:a16="http://schemas.microsoft.com/office/drawing/2014/main" id="{49EEFD5D-7E29-BEB8-E35B-544E262D7A11}"/>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7" name="Rectángulo 6">
              <a:extLst>
                <a:ext uri="{FF2B5EF4-FFF2-40B4-BE49-F238E27FC236}">
                  <a16:creationId xmlns:a16="http://schemas.microsoft.com/office/drawing/2014/main" id="{840B909B-4FA2-9C88-886B-6FA30F0326E9}"/>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 name="Rectángulo 7">
              <a:extLst>
                <a:ext uri="{FF2B5EF4-FFF2-40B4-BE49-F238E27FC236}">
                  <a16:creationId xmlns:a16="http://schemas.microsoft.com/office/drawing/2014/main" id="{1B7C5915-D505-89E5-9EC1-5EBEC511D4A2}"/>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Rectángulo 8">
              <a:extLst>
                <a:ext uri="{FF2B5EF4-FFF2-40B4-BE49-F238E27FC236}">
                  <a16:creationId xmlns:a16="http://schemas.microsoft.com/office/drawing/2014/main" id="{7CB5A66C-20F2-67AC-A67A-9E9C712ADECC}"/>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3" name="CuadroTexto 2">
            <a:extLst>
              <a:ext uri="{FF2B5EF4-FFF2-40B4-BE49-F238E27FC236}">
                <a16:creationId xmlns:a16="http://schemas.microsoft.com/office/drawing/2014/main" id="{B1C4FB69-3659-C603-9D3B-DCE1F4B195BF}"/>
              </a:ext>
            </a:extLst>
          </p:cNvPr>
          <p:cNvSpPr txBox="1"/>
          <p:nvPr/>
        </p:nvSpPr>
        <p:spPr>
          <a:xfrm>
            <a:off x="1006764" y="3428612"/>
            <a:ext cx="5865091" cy="2185214"/>
          </a:xfrm>
          <a:prstGeom prst="rect">
            <a:avLst/>
          </a:prstGeom>
          <a:noFill/>
        </p:spPr>
        <p:txBody>
          <a:bodyPr wrap="square" rtlCol="0">
            <a:spAutoFit/>
          </a:bodyPr>
          <a:lstStyle/>
          <a:p>
            <a:r>
              <a:rPr lang="es-419" sz="2800" dirty="0">
                <a:solidFill>
                  <a:schemeClr val="bg1"/>
                </a:solidFill>
                <a:latin typeface="Aptos Light" panose="020B0004020202020204" pitchFamily="34" charset="0"/>
              </a:rPr>
              <a:t>Gracias</a:t>
            </a:r>
          </a:p>
          <a:p>
            <a:endParaRPr lang="es-419" dirty="0">
              <a:solidFill>
                <a:schemeClr val="bg1"/>
              </a:solidFill>
              <a:latin typeface="Aptos Light" panose="020B0004020202020204" pitchFamily="34" charset="0"/>
            </a:endParaRPr>
          </a:p>
          <a:p>
            <a:endParaRPr lang="es-419" dirty="0">
              <a:solidFill>
                <a:schemeClr val="bg1"/>
              </a:solidFill>
              <a:latin typeface="Aptos Light" panose="020B0004020202020204" pitchFamily="34" charset="0"/>
            </a:endParaRPr>
          </a:p>
          <a:p>
            <a:r>
              <a:rPr lang="es-419" dirty="0">
                <a:solidFill>
                  <a:schemeClr val="bg1"/>
                </a:solidFill>
                <a:latin typeface="Aptos Light" panose="020B0004020202020204" pitchFamily="34" charset="0"/>
              </a:rPr>
              <a:t>Paulina Riquelme P.</a:t>
            </a:r>
          </a:p>
          <a:p>
            <a:r>
              <a:rPr lang="es-419" dirty="0">
                <a:solidFill>
                  <a:schemeClr val="bg1"/>
                </a:solidFill>
                <a:latin typeface="Aptos Light" panose="020B0004020202020204" pitchFamily="34" charset="0"/>
              </a:rPr>
              <a:t>Abogada PUC, E&amp;E LLM Tulane</a:t>
            </a:r>
          </a:p>
          <a:p>
            <a:r>
              <a:rPr lang="es-419" dirty="0">
                <a:solidFill>
                  <a:schemeClr val="bg1"/>
                </a:solidFill>
                <a:latin typeface="Aptos Light" panose="020B0004020202020204" pitchFamily="34" charset="0"/>
              </a:rPr>
              <a:t>Socia</a:t>
            </a:r>
          </a:p>
          <a:p>
            <a:r>
              <a:rPr lang="es-419" dirty="0">
                <a:solidFill>
                  <a:schemeClr val="bg1"/>
                </a:solidFill>
                <a:latin typeface="Aptos Light" panose="020B0004020202020204" pitchFamily="34" charset="0"/>
              </a:rPr>
              <a:t>EELAW Medio ambiente y Energía</a:t>
            </a:r>
          </a:p>
        </p:txBody>
      </p:sp>
    </p:spTree>
    <p:extLst>
      <p:ext uri="{BB962C8B-B14F-4D97-AF65-F5344CB8AC3E}">
        <p14:creationId xmlns:p14="http://schemas.microsoft.com/office/powerpoint/2010/main" val="2188563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A01F0-24CC-6155-84EF-430746D0372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EF46903-68D2-AEFB-97F9-291A37A2EADC}"/>
              </a:ext>
            </a:extLst>
          </p:cNvPr>
          <p:cNvSpPr txBox="1"/>
          <p:nvPr/>
        </p:nvSpPr>
        <p:spPr>
          <a:xfrm>
            <a:off x="874795" y="306249"/>
            <a:ext cx="5020798"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dirty="0">
                <a:solidFill>
                  <a:srgbClr val="4A913B"/>
                </a:solidFill>
                <a:latin typeface="Aptos Light" panose="020B0004020202020204" pitchFamily="34" charset="0"/>
              </a:rPr>
              <a:t>El agua: de insumo productivo a activo estratégico</a:t>
            </a:r>
          </a:p>
        </p:txBody>
      </p:sp>
      <p:sp>
        <p:nvSpPr>
          <p:cNvPr id="12" name="Elipse 11">
            <a:extLst>
              <a:ext uri="{FF2B5EF4-FFF2-40B4-BE49-F238E27FC236}">
                <a16:creationId xmlns:a16="http://schemas.microsoft.com/office/drawing/2014/main" id="{2C1F5E04-E27E-3AB2-14CA-A3ACE180369D}"/>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953F971A-8C0C-6A29-99C1-D42F6FFA62D5}"/>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253B207D-57C9-10A5-8FB9-557641609EA2}"/>
              </a:ext>
            </a:extLst>
          </p:cNvPr>
          <p:cNvCxnSpPr>
            <a:cxnSpLocks/>
          </p:cNvCxnSpPr>
          <p:nvPr/>
        </p:nvCxnSpPr>
        <p:spPr>
          <a:xfrm>
            <a:off x="5895593" y="1118681"/>
            <a:ext cx="4872926"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035815A0-FCEE-4A36-BA68-3D4D63FC7909}"/>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45C8CC24-5E3B-6EC9-BA55-662E0AA7795D}"/>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79ED8F1D-46DA-FF3E-D6FF-D8733AC00D5D}"/>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CF99E5B9-EA08-9A59-893C-F04E0258116E}"/>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FBADE78C-EEDA-6E96-842D-9C128ACF4EBF}"/>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B18EF8FF-EB1B-A30D-3ADD-7A06CFE8157E}"/>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E9FA24E5-B781-709B-7E07-65777736F393}"/>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28" name="Text 4">
            <a:extLst>
              <a:ext uri="{FF2B5EF4-FFF2-40B4-BE49-F238E27FC236}">
                <a16:creationId xmlns:a16="http://schemas.microsoft.com/office/drawing/2014/main" id="{51E7359C-8B10-6372-D9ED-7AA480F7317F}"/>
              </a:ext>
            </a:extLst>
          </p:cNvPr>
          <p:cNvSpPr/>
          <p:nvPr/>
        </p:nvSpPr>
        <p:spPr>
          <a:xfrm>
            <a:off x="3786249" y="1496590"/>
            <a:ext cx="7536212" cy="1737768"/>
          </a:xfrm>
          <a:prstGeom prst="rect">
            <a:avLst/>
          </a:prstGeom>
          <a:noFill/>
          <a:ln>
            <a:noFill/>
          </a:ln>
        </p:spPr>
        <p:txBody>
          <a:bodyPr wrap="square" lIns="254" tIns="254" rIns="254" bIns="254" rtlCol="0" anchor="t">
            <a:normAutofit fontScale="92500" lnSpcReduction="10000"/>
          </a:bodyPr>
          <a:lstStyle/>
          <a:p>
            <a:pPr marL="374650" indent="-285750" algn="just">
              <a:buClr>
                <a:srgbClr val="4A913C"/>
              </a:buClr>
              <a:buFont typeface="Letra del sistema regular"/>
              <a:buChar char="⇢"/>
            </a:pPr>
            <a:r>
              <a:rPr lang="es-ES_tradnl" sz="1600" noProof="0" dirty="0">
                <a:solidFill>
                  <a:srgbClr val="4A913C"/>
                </a:solidFill>
                <a:latin typeface="Aptos" panose="020B0004020202020204" pitchFamily="34" charset="0"/>
                <a:ea typeface="Aptos" pitchFamily="34" charset="-122"/>
                <a:cs typeface="Aptos" pitchFamily="34" charset="-120"/>
              </a:rPr>
              <a:t>La gestión hídrica pasó de ser un tema técnico-operacional a un factor crítico para la viabilidad de los proyectos mineros</a:t>
            </a:r>
          </a:p>
          <a:p>
            <a:pPr marL="374650" indent="-285750">
              <a:buClr>
                <a:srgbClr val="4A913C"/>
              </a:buClr>
              <a:buFont typeface="Letra del sistema regular"/>
              <a:buChar char="⇢"/>
            </a:pPr>
            <a:endParaRPr lang="es-ES_tradnl" sz="1600" noProof="0" dirty="0">
              <a:solidFill>
                <a:srgbClr val="4A913C"/>
              </a:solidFill>
              <a:latin typeface="Aptos" panose="020B0004020202020204" pitchFamily="34" charset="0"/>
              <a:ea typeface="Aptos" pitchFamily="34" charset="-122"/>
              <a:cs typeface="Aptos" pitchFamily="34" charset="-120"/>
            </a:endParaRPr>
          </a:p>
          <a:p>
            <a:pPr marL="374650" indent="-285750" algn="just">
              <a:buClr>
                <a:srgbClr val="4A913C"/>
              </a:buClr>
              <a:buFont typeface="Letra del sistema regular"/>
              <a:buChar char="⇢"/>
            </a:pPr>
            <a:r>
              <a:rPr lang="es-ES_tradnl" sz="1600" noProof="0" dirty="0">
                <a:latin typeface="Aptos" panose="020B0004020202020204" pitchFamily="34" charset="0"/>
                <a:ea typeface="Aptos" pitchFamily="34" charset="-122"/>
                <a:cs typeface="Aptos" pitchFamily="34" charset="-120"/>
              </a:rPr>
              <a:t>El agua ya no se analiza únicamente desde la perspectiva del abastecimiento. Su disponibilidad condiciona el diseño del proyecto, la obtención de permisos sectoriales, la evaluación ambiental y, en definitiva, la continuidad operacional. Por ello, la estrategia hídrica debe definirse desde las primeras etapas del proyecto y desarrollarse de manera coordinada con la estrategia regulatoria</a:t>
            </a:r>
          </a:p>
          <a:p>
            <a:pPr marL="88900">
              <a:buClr>
                <a:srgbClr val="82C346"/>
              </a:buClr>
            </a:pPr>
            <a:endParaRPr lang="es-ES_tradnl" sz="1500" noProof="0" dirty="0">
              <a:latin typeface="Aptos" panose="020B0004020202020204" pitchFamily="34" charset="0"/>
              <a:ea typeface="Aptos" pitchFamily="34" charset="-122"/>
              <a:cs typeface="Aptos" pitchFamily="34" charset="-120"/>
            </a:endParaRPr>
          </a:p>
        </p:txBody>
      </p:sp>
      <p:sp>
        <p:nvSpPr>
          <p:cNvPr id="32" name="Text 6">
            <a:extLst>
              <a:ext uri="{FF2B5EF4-FFF2-40B4-BE49-F238E27FC236}">
                <a16:creationId xmlns:a16="http://schemas.microsoft.com/office/drawing/2014/main" id="{C0AFDA68-1DB5-5EC0-1876-9E19054C06E8}"/>
              </a:ext>
            </a:extLst>
          </p:cNvPr>
          <p:cNvSpPr/>
          <p:nvPr/>
        </p:nvSpPr>
        <p:spPr>
          <a:xfrm>
            <a:off x="3960970" y="3573499"/>
            <a:ext cx="932688" cy="228600"/>
          </a:xfrm>
          <a:prstGeom prst="rect">
            <a:avLst/>
          </a:prstGeom>
          <a:noFill/>
          <a:ln/>
        </p:spPr>
        <p:txBody>
          <a:bodyPr wrap="square" lIns="0" tIns="0" rIns="0" bIns="0" rtlCol="0" anchor="ctr"/>
          <a:lstStyle/>
          <a:p>
            <a:pPr marL="0" indent="0">
              <a:buNone/>
            </a:pPr>
            <a:r>
              <a:rPr lang="en-US" sz="900" b="1" dirty="0">
                <a:solidFill>
                  <a:schemeClr val="accent2"/>
                </a:solidFill>
                <a:latin typeface="Aptos" panose="020B0004020202020204" pitchFamily="34" charset="0"/>
              </a:rPr>
              <a:t>ANTES</a:t>
            </a:r>
            <a:endParaRPr lang="en-US" sz="900" dirty="0">
              <a:solidFill>
                <a:schemeClr val="accent2"/>
              </a:solidFill>
              <a:latin typeface="Aptos" panose="020B0004020202020204" pitchFamily="34" charset="0"/>
            </a:endParaRPr>
          </a:p>
        </p:txBody>
      </p:sp>
      <p:sp>
        <p:nvSpPr>
          <p:cNvPr id="34" name="Text 7">
            <a:extLst>
              <a:ext uri="{FF2B5EF4-FFF2-40B4-BE49-F238E27FC236}">
                <a16:creationId xmlns:a16="http://schemas.microsoft.com/office/drawing/2014/main" id="{557DEDC3-BD73-54D7-1397-FBB1EF20471A}"/>
              </a:ext>
            </a:extLst>
          </p:cNvPr>
          <p:cNvSpPr/>
          <p:nvPr/>
        </p:nvSpPr>
        <p:spPr>
          <a:xfrm>
            <a:off x="3960970" y="3847819"/>
            <a:ext cx="1571421" cy="658368"/>
          </a:xfrm>
          <a:prstGeom prst="rect">
            <a:avLst/>
          </a:prstGeom>
          <a:noFill/>
          <a:ln/>
        </p:spPr>
        <p:txBody>
          <a:bodyPr wrap="square" lIns="0" tIns="0" rIns="0" bIns="0" rtlCol="0" anchor="ctr">
            <a:normAutofit/>
          </a:bodyPr>
          <a:lstStyle/>
          <a:p>
            <a:pPr marL="0" indent="0">
              <a:buNone/>
            </a:pPr>
            <a:r>
              <a:rPr lang="en-US" sz="1750" b="1" dirty="0">
                <a:solidFill>
                  <a:srgbClr val="0F2E2E"/>
                </a:solidFill>
                <a:latin typeface="Aptos Display" pitchFamily="34" charset="0"/>
                <a:ea typeface="Aptos Display" pitchFamily="34" charset="-122"/>
                <a:cs typeface="Aptos Display" pitchFamily="34" charset="-120"/>
              </a:rPr>
              <a:t>Insumo del</a:t>
            </a:r>
            <a:endParaRPr lang="en-US" sz="1750" dirty="0"/>
          </a:p>
          <a:p>
            <a:pPr marL="0" indent="0">
              <a:buNone/>
            </a:pPr>
            <a:r>
              <a:rPr lang="en-US" sz="1750" b="1" dirty="0">
                <a:solidFill>
                  <a:srgbClr val="0F2E2E"/>
                </a:solidFill>
                <a:latin typeface="Aptos Display" pitchFamily="34" charset="0"/>
                <a:ea typeface="Aptos Display" pitchFamily="34" charset="-122"/>
                <a:cs typeface="Aptos Display" pitchFamily="34" charset="-120"/>
              </a:rPr>
              <a:t>proceso minero</a:t>
            </a:r>
            <a:endParaRPr lang="en-US" sz="1750" dirty="0"/>
          </a:p>
        </p:txBody>
      </p:sp>
      <p:sp>
        <p:nvSpPr>
          <p:cNvPr id="36" name="Text 8">
            <a:extLst>
              <a:ext uri="{FF2B5EF4-FFF2-40B4-BE49-F238E27FC236}">
                <a16:creationId xmlns:a16="http://schemas.microsoft.com/office/drawing/2014/main" id="{4E74F9ED-1461-43FC-D93C-9314EEB35011}"/>
              </a:ext>
            </a:extLst>
          </p:cNvPr>
          <p:cNvSpPr/>
          <p:nvPr/>
        </p:nvSpPr>
        <p:spPr>
          <a:xfrm>
            <a:off x="5931840" y="3875251"/>
            <a:ext cx="822960" cy="502920"/>
          </a:xfrm>
          <a:prstGeom prst="rect">
            <a:avLst/>
          </a:prstGeom>
          <a:noFill/>
          <a:ln/>
        </p:spPr>
        <p:txBody>
          <a:bodyPr wrap="square" lIns="0" tIns="0" rIns="0" bIns="0" rtlCol="0" anchor="ctr"/>
          <a:lstStyle/>
          <a:p>
            <a:pPr marL="0" indent="0" algn="ctr">
              <a:buNone/>
            </a:pPr>
            <a:endParaRPr lang="en-US" sz="3200" dirty="0"/>
          </a:p>
        </p:txBody>
      </p:sp>
      <p:sp>
        <p:nvSpPr>
          <p:cNvPr id="38" name="Text 9">
            <a:extLst>
              <a:ext uri="{FF2B5EF4-FFF2-40B4-BE49-F238E27FC236}">
                <a16:creationId xmlns:a16="http://schemas.microsoft.com/office/drawing/2014/main" id="{28284296-FF8B-6E44-35F4-0ABA79E3691C}"/>
              </a:ext>
            </a:extLst>
          </p:cNvPr>
          <p:cNvSpPr/>
          <p:nvPr/>
        </p:nvSpPr>
        <p:spPr>
          <a:xfrm>
            <a:off x="6445134" y="3573499"/>
            <a:ext cx="868680" cy="228600"/>
          </a:xfrm>
          <a:prstGeom prst="rect">
            <a:avLst/>
          </a:prstGeom>
          <a:noFill/>
          <a:ln/>
        </p:spPr>
        <p:txBody>
          <a:bodyPr wrap="square" lIns="0" tIns="0" rIns="0" bIns="0" rtlCol="0" anchor="ctr"/>
          <a:lstStyle/>
          <a:p>
            <a:pPr marL="0" indent="0">
              <a:buNone/>
            </a:pPr>
            <a:r>
              <a:rPr lang="en-US" sz="1000" b="1" dirty="0">
                <a:solidFill>
                  <a:srgbClr val="6BAA45"/>
                </a:solidFill>
                <a:latin typeface="Aptos" panose="020B0004020202020204" pitchFamily="34" charset="0"/>
              </a:rPr>
              <a:t>HOY</a:t>
            </a:r>
            <a:endParaRPr lang="en-US" sz="1000" dirty="0">
              <a:latin typeface="Aptos" panose="020B0004020202020204" pitchFamily="34" charset="0"/>
            </a:endParaRPr>
          </a:p>
        </p:txBody>
      </p:sp>
      <p:sp>
        <p:nvSpPr>
          <p:cNvPr id="40" name="Text 10">
            <a:extLst>
              <a:ext uri="{FF2B5EF4-FFF2-40B4-BE49-F238E27FC236}">
                <a16:creationId xmlns:a16="http://schemas.microsoft.com/office/drawing/2014/main" id="{AE224ABB-F92C-F51C-DF6E-14B8405B289E}"/>
              </a:ext>
            </a:extLst>
          </p:cNvPr>
          <p:cNvSpPr/>
          <p:nvPr/>
        </p:nvSpPr>
        <p:spPr>
          <a:xfrm>
            <a:off x="6445134" y="3855893"/>
            <a:ext cx="1741260" cy="658368"/>
          </a:xfrm>
          <a:prstGeom prst="rect">
            <a:avLst/>
          </a:prstGeom>
          <a:noFill/>
          <a:ln/>
        </p:spPr>
        <p:txBody>
          <a:bodyPr wrap="square" lIns="0" tIns="0" rIns="0" bIns="0" rtlCol="0" anchor="ctr">
            <a:normAutofit/>
          </a:bodyPr>
          <a:lstStyle/>
          <a:p>
            <a:pPr marL="0" indent="0">
              <a:buNone/>
            </a:pPr>
            <a:r>
              <a:rPr lang="en-US" sz="1750" b="1" dirty="0">
                <a:solidFill>
                  <a:srgbClr val="0F2E2E"/>
                </a:solidFill>
                <a:latin typeface="Aptos Display" pitchFamily="34" charset="0"/>
                <a:ea typeface="Aptos Display" pitchFamily="34" charset="-122"/>
                <a:cs typeface="Aptos Display" pitchFamily="34" charset="-120"/>
              </a:rPr>
              <a:t>Activo estratégico</a:t>
            </a:r>
            <a:endParaRPr lang="en-US" sz="1750" dirty="0"/>
          </a:p>
          <a:p>
            <a:pPr marL="0" indent="0">
              <a:buNone/>
            </a:pPr>
            <a:r>
              <a:rPr lang="en-US" sz="1750" b="1" dirty="0">
                <a:solidFill>
                  <a:srgbClr val="0F2E2E"/>
                </a:solidFill>
                <a:latin typeface="Aptos Display" pitchFamily="34" charset="0"/>
                <a:ea typeface="Aptos Display" pitchFamily="34" charset="-122"/>
                <a:cs typeface="Aptos Display" pitchFamily="34" charset="-120"/>
              </a:rPr>
              <a:t>del proyecto</a:t>
            </a:r>
            <a:endParaRPr lang="en-US" sz="1750" dirty="0"/>
          </a:p>
        </p:txBody>
      </p:sp>
      <p:sp>
        <p:nvSpPr>
          <p:cNvPr id="42" name="Shape 11">
            <a:extLst>
              <a:ext uri="{FF2B5EF4-FFF2-40B4-BE49-F238E27FC236}">
                <a16:creationId xmlns:a16="http://schemas.microsoft.com/office/drawing/2014/main" id="{C187F759-A603-A422-4F92-7E859CADCDEA}"/>
              </a:ext>
            </a:extLst>
          </p:cNvPr>
          <p:cNvSpPr/>
          <p:nvPr/>
        </p:nvSpPr>
        <p:spPr>
          <a:xfrm>
            <a:off x="4007013" y="5758207"/>
            <a:ext cx="7895003" cy="769052"/>
          </a:xfrm>
          <a:prstGeom prst="rect">
            <a:avLst/>
          </a:prstGeom>
          <a:solidFill>
            <a:srgbClr val="E7F1DA"/>
          </a:solidFill>
          <a:ln w="12700">
            <a:solidFill>
              <a:srgbClr val="E7F1DA">
                <a:alpha val="0"/>
              </a:srgbClr>
            </a:solidFill>
            <a:prstDash val="solid"/>
          </a:ln>
        </p:spPr>
        <p:txBody>
          <a:bodyPr/>
          <a:lstStyle/>
          <a:p>
            <a:endParaRPr lang="es-CL"/>
          </a:p>
        </p:txBody>
      </p:sp>
      <p:sp>
        <p:nvSpPr>
          <p:cNvPr id="44" name="Text 12">
            <a:extLst>
              <a:ext uri="{FF2B5EF4-FFF2-40B4-BE49-F238E27FC236}">
                <a16:creationId xmlns:a16="http://schemas.microsoft.com/office/drawing/2014/main" id="{4E4EFBBB-DB09-9CEB-4C31-E3D5895609A8}"/>
              </a:ext>
            </a:extLst>
          </p:cNvPr>
          <p:cNvSpPr/>
          <p:nvPr/>
        </p:nvSpPr>
        <p:spPr>
          <a:xfrm>
            <a:off x="4007013" y="5691138"/>
            <a:ext cx="7572854" cy="986709"/>
          </a:xfrm>
          <a:prstGeom prst="rect">
            <a:avLst/>
          </a:prstGeom>
          <a:noFill/>
          <a:ln/>
        </p:spPr>
        <p:txBody>
          <a:bodyPr wrap="square" lIns="127" tIns="127" rIns="127" bIns="127" rtlCol="0" anchor="ctr">
            <a:normAutofit/>
          </a:bodyPr>
          <a:lstStyle/>
          <a:p>
            <a:pPr marL="0" indent="0" algn="ctr">
              <a:buNone/>
            </a:pPr>
            <a:r>
              <a:rPr lang="en-US" sz="1900" b="1" dirty="0">
                <a:solidFill>
                  <a:srgbClr val="0F2E2E"/>
                </a:solidFill>
                <a:latin typeface="Aptos Display" pitchFamily="34" charset="0"/>
                <a:ea typeface="Aptos Display" pitchFamily="34" charset="-122"/>
                <a:cs typeface="Aptos Display" pitchFamily="34" charset="-120"/>
              </a:rPr>
              <a:t>En minería, el agua dejó de ser solo una condición de operación: </a:t>
            </a:r>
          </a:p>
          <a:p>
            <a:pPr marL="0" indent="0" algn="ctr">
              <a:buNone/>
            </a:pPr>
            <a:r>
              <a:rPr lang="en-US" sz="1900" b="1" dirty="0">
                <a:solidFill>
                  <a:srgbClr val="0F2E2E"/>
                </a:solidFill>
                <a:latin typeface="Aptos Display" pitchFamily="34" charset="0"/>
                <a:ea typeface="Aptos Display" pitchFamily="34" charset="-122"/>
                <a:cs typeface="Aptos Display" pitchFamily="34" charset="-120"/>
              </a:rPr>
              <a:t>hoy es una condición de </a:t>
            </a:r>
            <a:r>
              <a:rPr lang="en-US" sz="1900" b="1" dirty="0" err="1">
                <a:solidFill>
                  <a:srgbClr val="0F2E2E"/>
                </a:solidFill>
                <a:latin typeface="Aptos Display" pitchFamily="34" charset="0"/>
                <a:ea typeface="Aptos Display" pitchFamily="34" charset="-122"/>
                <a:cs typeface="Aptos Display" pitchFamily="34" charset="-120"/>
              </a:rPr>
              <a:t>viabilidad</a:t>
            </a:r>
            <a:endParaRPr lang="en-US" sz="1900" dirty="0"/>
          </a:p>
        </p:txBody>
      </p:sp>
      <p:sp>
        <p:nvSpPr>
          <p:cNvPr id="72" name="Flecha: a la derecha 71">
            <a:extLst>
              <a:ext uri="{FF2B5EF4-FFF2-40B4-BE49-F238E27FC236}">
                <a16:creationId xmlns:a16="http://schemas.microsoft.com/office/drawing/2014/main" id="{7504CD6C-873C-C904-323F-A6E3CCE8715F}"/>
              </a:ext>
            </a:extLst>
          </p:cNvPr>
          <p:cNvSpPr/>
          <p:nvPr/>
        </p:nvSpPr>
        <p:spPr>
          <a:xfrm>
            <a:off x="5640545" y="4019935"/>
            <a:ext cx="487625" cy="257578"/>
          </a:xfrm>
          <a:prstGeom prst="rightArrow">
            <a:avLst/>
          </a:prstGeom>
          <a:solidFill>
            <a:srgbClr val="50B428"/>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L">
              <a:solidFill>
                <a:schemeClr val="tx1"/>
              </a:solidFill>
            </a:endParaRPr>
          </a:p>
        </p:txBody>
      </p:sp>
      <p:sp>
        <p:nvSpPr>
          <p:cNvPr id="74" name="Text 13">
            <a:extLst>
              <a:ext uri="{FF2B5EF4-FFF2-40B4-BE49-F238E27FC236}">
                <a16:creationId xmlns:a16="http://schemas.microsoft.com/office/drawing/2014/main" id="{C27098B2-36CA-FABD-7562-ED9F04CC855D}"/>
              </a:ext>
            </a:extLst>
          </p:cNvPr>
          <p:cNvSpPr/>
          <p:nvPr/>
        </p:nvSpPr>
        <p:spPr>
          <a:xfrm>
            <a:off x="914943" y="1578390"/>
            <a:ext cx="2331720" cy="310896"/>
          </a:xfrm>
          <a:prstGeom prst="rect">
            <a:avLst/>
          </a:prstGeom>
          <a:noFill/>
          <a:ln/>
        </p:spPr>
        <p:txBody>
          <a:bodyPr wrap="square" lIns="0" tIns="0" rIns="0" bIns="0" rtlCol="0" anchor="ctr"/>
          <a:lstStyle/>
          <a:p>
            <a:pPr marL="0" indent="0" algn="ctr">
              <a:buNone/>
            </a:pPr>
            <a:r>
              <a:rPr lang="en-US" sz="1400" b="1" dirty="0">
                <a:latin typeface="Aptos" pitchFamily="34" charset="0"/>
                <a:ea typeface="Aptos" pitchFamily="34" charset="-122"/>
                <a:cs typeface="Aptos" pitchFamily="34" charset="-120"/>
              </a:rPr>
              <a:t>4 dimensiones críticas</a:t>
            </a:r>
            <a:endParaRPr lang="en-US" sz="1400" dirty="0"/>
          </a:p>
        </p:txBody>
      </p:sp>
      <p:sp>
        <p:nvSpPr>
          <p:cNvPr id="76" name="Shape 14">
            <a:extLst>
              <a:ext uri="{FF2B5EF4-FFF2-40B4-BE49-F238E27FC236}">
                <a16:creationId xmlns:a16="http://schemas.microsoft.com/office/drawing/2014/main" id="{EAE55D68-4115-7D2C-4486-E486966DBB3F}"/>
              </a:ext>
            </a:extLst>
          </p:cNvPr>
          <p:cNvSpPr/>
          <p:nvPr/>
        </p:nvSpPr>
        <p:spPr>
          <a:xfrm>
            <a:off x="914943" y="2127730"/>
            <a:ext cx="73152" cy="384048"/>
          </a:xfrm>
          <a:prstGeom prst="rect">
            <a:avLst/>
          </a:prstGeom>
          <a:solidFill>
            <a:srgbClr val="AFD733"/>
          </a:solidFill>
          <a:ln w="12700">
            <a:solidFill>
              <a:srgbClr val="6BAA45">
                <a:alpha val="0"/>
              </a:srgbClr>
            </a:solidFill>
            <a:prstDash val="solid"/>
          </a:ln>
        </p:spPr>
        <p:txBody>
          <a:bodyPr/>
          <a:lstStyle/>
          <a:p>
            <a:endParaRPr lang="es-CL">
              <a:solidFill>
                <a:srgbClr val="82C346"/>
              </a:solidFill>
            </a:endParaRPr>
          </a:p>
        </p:txBody>
      </p:sp>
      <p:sp>
        <p:nvSpPr>
          <p:cNvPr id="78" name="Text 15">
            <a:extLst>
              <a:ext uri="{FF2B5EF4-FFF2-40B4-BE49-F238E27FC236}">
                <a16:creationId xmlns:a16="http://schemas.microsoft.com/office/drawing/2014/main" id="{E0682C0C-1487-EA9C-96DE-14C365F4248D}"/>
              </a:ext>
            </a:extLst>
          </p:cNvPr>
          <p:cNvSpPr/>
          <p:nvPr/>
        </p:nvSpPr>
        <p:spPr>
          <a:xfrm>
            <a:off x="1134399" y="2054578"/>
            <a:ext cx="2331720" cy="246888"/>
          </a:xfrm>
          <a:prstGeom prst="rect">
            <a:avLst/>
          </a:prstGeom>
          <a:noFill/>
          <a:ln/>
        </p:spPr>
        <p:txBody>
          <a:bodyPr wrap="square" lIns="0" tIns="0" rIns="0" bIns="0" rtlCol="0" anchor="ctr">
            <a:normAutofit/>
          </a:bodyPr>
          <a:lstStyle/>
          <a:p>
            <a:pPr marL="0" indent="0">
              <a:buNone/>
            </a:pPr>
            <a:r>
              <a:rPr lang="en-US" sz="1320" b="1" dirty="0">
                <a:latin typeface="Aptos" pitchFamily="34" charset="0"/>
                <a:ea typeface="Aptos" pitchFamily="34" charset="-122"/>
                <a:cs typeface="Aptos" pitchFamily="34" charset="-120"/>
              </a:rPr>
              <a:t>Continuidad operacional</a:t>
            </a:r>
            <a:endParaRPr lang="en-US" sz="1320" dirty="0"/>
          </a:p>
        </p:txBody>
      </p:sp>
      <p:sp>
        <p:nvSpPr>
          <p:cNvPr id="80" name="Text 16">
            <a:extLst>
              <a:ext uri="{FF2B5EF4-FFF2-40B4-BE49-F238E27FC236}">
                <a16:creationId xmlns:a16="http://schemas.microsoft.com/office/drawing/2014/main" id="{53C4905E-D9AB-466F-3839-407356536D20}"/>
              </a:ext>
            </a:extLst>
          </p:cNvPr>
          <p:cNvSpPr/>
          <p:nvPr/>
        </p:nvSpPr>
        <p:spPr>
          <a:xfrm>
            <a:off x="1134399" y="2365474"/>
            <a:ext cx="2432304" cy="438912"/>
          </a:xfrm>
          <a:prstGeom prst="rect">
            <a:avLst/>
          </a:prstGeom>
          <a:noFill/>
          <a:ln/>
        </p:spPr>
        <p:txBody>
          <a:bodyPr wrap="square" lIns="0" tIns="0" rIns="0" bIns="0" rtlCol="0" anchor="ctr">
            <a:normAutofit/>
          </a:bodyPr>
          <a:lstStyle/>
          <a:p>
            <a:pPr marL="0" indent="0">
              <a:buNone/>
            </a:pPr>
            <a:r>
              <a:rPr lang="en-US" sz="970" dirty="0">
                <a:latin typeface="Aptos" pitchFamily="34" charset="0"/>
                <a:ea typeface="Aptos" pitchFamily="34" charset="-122"/>
                <a:cs typeface="Aptos" pitchFamily="34" charset="-120"/>
              </a:rPr>
              <a:t>Disponibilidad suficiente y segura para sostener la producción.</a:t>
            </a:r>
            <a:endParaRPr lang="en-US" sz="970" dirty="0"/>
          </a:p>
        </p:txBody>
      </p:sp>
      <p:sp>
        <p:nvSpPr>
          <p:cNvPr id="82" name="Shape 17">
            <a:extLst>
              <a:ext uri="{FF2B5EF4-FFF2-40B4-BE49-F238E27FC236}">
                <a16:creationId xmlns:a16="http://schemas.microsoft.com/office/drawing/2014/main" id="{3BFAA90A-57F7-2A0F-F6A8-6434A70FE05A}"/>
              </a:ext>
            </a:extLst>
          </p:cNvPr>
          <p:cNvSpPr/>
          <p:nvPr/>
        </p:nvSpPr>
        <p:spPr>
          <a:xfrm>
            <a:off x="914943" y="3270730"/>
            <a:ext cx="73152" cy="384048"/>
          </a:xfrm>
          <a:prstGeom prst="rect">
            <a:avLst/>
          </a:prstGeom>
          <a:solidFill>
            <a:srgbClr val="82C346"/>
          </a:solidFill>
          <a:ln w="12700">
            <a:solidFill>
              <a:srgbClr val="6BAA45">
                <a:alpha val="0"/>
              </a:srgbClr>
            </a:solidFill>
            <a:prstDash val="solid"/>
          </a:ln>
        </p:spPr>
        <p:txBody>
          <a:bodyPr/>
          <a:lstStyle/>
          <a:p>
            <a:endParaRPr lang="es-CL"/>
          </a:p>
        </p:txBody>
      </p:sp>
      <p:sp>
        <p:nvSpPr>
          <p:cNvPr id="84" name="Text 18">
            <a:extLst>
              <a:ext uri="{FF2B5EF4-FFF2-40B4-BE49-F238E27FC236}">
                <a16:creationId xmlns:a16="http://schemas.microsoft.com/office/drawing/2014/main" id="{B93FA64B-9C7B-C2BB-AE3D-3704F5015EDF}"/>
              </a:ext>
            </a:extLst>
          </p:cNvPr>
          <p:cNvSpPr/>
          <p:nvPr/>
        </p:nvSpPr>
        <p:spPr>
          <a:xfrm>
            <a:off x="1134399" y="3197578"/>
            <a:ext cx="2331720" cy="246888"/>
          </a:xfrm>
          <a:prstGeom prst="rect">
            <a:avLst/>
          </a:prstGeom>
          <a:noFill/>
          <a:ln/>
        </p:spPr>
        <p:txBody>
          <a:bodyPr wrap="square" lIns="0" tIns="0" rIns="0" bIns="0" rtlCol="0" anchor="ctr">
            <a:normAutofit/>
          </a:bodyPr>
          <a:lstStyle/>
          <a:p>
            <a:pPr marL="0" indent="0">
              <a:buNone/>
            </a:pPr>
            <a:r>
              <a:rPr lang="en-US" sz="1320" b="1" dirty="0">
                <a:latin typeface="Aptos" pitchFamily="34" charset="0"/>
                <a:ea typeface="Aptos" pitchFamily="34" charset="-122"/>
                <a:cs typeface="Aptos" pitchFamily="34" charset="-120"/>
              </a:rPr>
              <a:t>Gestión de riesgos</a:t>
            </a:r>
            <a:endParaRPr lang="en-US" sz="1320" dirty="0"/>
          </a:p>
        </p:txBody>
      </p:sp>
      <p:sp>
        <p:nvSpPr>
          <p:cNvPr id="86" name="Text 19">
            <a:extLst>
              <a:ext uri="{FF2B5EF4-FFF2-40B4-BE49-F238E27FC236}">
                <a16:creationId xmlns:a16="http://schemas.microsoft.com/office/drawing/2014/main" id="{A54727DA-43AB-2C20-F6D3-B4C7E93C48AF}"/>
              </a:ext>
            </a:extLst>
          </p:cNvPr>
          <p:cNvSpPr/>
          <p:nvPr/>
        </p:nvSpPr>
        <p:spPr>
          <a:xfrm>
            <a:off x="1134399" y="3508474"/>
            <a:ext cx="2432304" cy="438912"/>
          </a:xfrm>
          <a:prstGeom prst="rect">
            <a:avLst/>
          </a:prstGeom>
          <a:noFill/>
          <a:ln/>
        </p:spPr>
        <p:txBody>
          <a:bodyPr wrap="square" lIns="0" tIns="0" rIns="0" bIns="0" rtlCol="0" anchor="ctr">
            <a:normAutofit/>
          </a:bodyPr>
          <a:lstStyle/>
          <a:p>
            <a:pPr marL="0" indent="0">
              <a:buNone/>
            </a:pPr>
            <a:r>
              <a:rPr lang="en-US" sz="970" dirty="0">
                <a:latin typeface="Aptos" pitchFamily="34" charset="0"/>
                <a:ea typeface="Aptos" pitchFamily="34" charset="-122"/>
                <a:cs typeface="Aptos" pitchFamily="34" charset="-120"/>
              </a:rPr>
              <a:t>Riesgos regulatorios, climáticos, comunitarios y reputacionales.</a:t>
            </a:r>
            <a:endParaRPr lang="en-US" sz="970" dirty="0"/>
          </a:p>
        </p:txBody>
      </p:sp>
      <p:sp>
        <p:nvSpPr>
          <p:cNvPr id="88" name="Shape 20">
            <a:extLst>
              <a:ext uri="{FF2B5EF4-FFF2-40B4-BE49-F238E27FC236}">
                <a16:creationId xmlns:a16="http://schemas.microsoft.com/office/drawing/2014/main" id="{D5977425-33A9-90A3-A5CC-9CC9CAB52C68}"/>
              </a:ext>
            </a:extLst>
          </p:cNvPr>
          <p:cNvSpPr/>
          <p:nvPr/>
        </p:nvSpPr>
        <p:spPr>
          <a:xfrm>
            <a:off x="914943" y="4413730"/>
            <a:ext cx="73152" cy="384048"/>
          </a:xfrm>
          <a:prstGeom prst="rect">
            <a:avLst/>
          </a:prstGeom>
          <a:solidFill>
            <a:srgbClr val="50B428"/>
          </a:solidFill>
          <a:ln w="12700">
            <a:solidFill>
              <a:srgbClr val="6BAA45">
                <a:alpha val="0"/>
              </a:srgbClr>
            </a:solidFill>
            <a:prstDash val="solid"/>
          </a:ln>
        </p:spPr>
        <p:txBody>
          <a:bodyPr/>
          <a:lstStyle/>
          <a:p>
            <a:endParaRPr lang="es-CL"/>
          </a:p>
        </p:txBody>
      </p:sp>
      <p:sp>
        <p:nvSpPr>
          <p:cNvPr id="90" name="Text 21">
            <a:extLst>
              <a:ext uri="{FF2B5EF4-FFF2-40B4-BE49-F238E27FC236}">
                <a16:creationId xmlns:a16="http://schemas.microsoft.com/office/drawing/2014/main" id="{199565EC-837A-E891-3025-1AC88BDF377A}"/>
              </a:ext>
            </a:extLst>
          </p:cNvPr>
          <p:cNvSpPr/>
          <p:nvPr/>
        </p:nvSpPr>
        <p:spPr>
          <a:xfrm>
            <a:off x="1134399" y="4340578"/>
            <a:ext cx="2331720" cy="246888"/>
          </a:xfrm>
          <a:prstGeom prst="rect">
            <a:avLst/>
          </a:prstGeom>
          <a:noFill/>
          <a:ln/>
        </p:spPr>
        <p:txBody>
          <a:bodyPr wrap="square" lIns="0" tIns="0" rIns="0" bIns="0" rtlCol="0" anchor="ctr">
            <a:normAutofit/>
          </a:bodyPr>
          <a:lstStyle/>
          <a:p>
            <a:pPr marL="0" indent="0">
              <a:buNone/>
            </a:pPr>
            <a:r>
              <a:rPr lang="en-US" sz="1320" b="1" dirty="0">
                <a:latin typeface="Aptos" pitchFamily="34" charset="0"/>
                <a:ea typeface="Aptos" pitchFamily="34" charset="-122"/>
                <a:cs typeface="Aptos" pitchFamily="34" charset="-120"/>
              </a:rPr>
              <a:t>Sostenibilidad</a:t>
            </a:r>
            <a:endParaRPr lang="en-US" sz="1320" dirty="0"/>
          </a:p>
        </p:txBody>
      </p:sp>
      <p:sp>
        <p:nvSpPr>
          <p:cNvPr id="92" name="Text 22">
            <a:extLst>
              <a:ext uri="{FF2B5EF4-FFF2-40B4-BE49-F238E27FC236}">
                <a16:creationId xmlns:a16="http://schemas.microsoft.com/office/drawing/2014/main" id="{A95AA803-2FAE-72EF-5F51-4C120A42DC96}"/>
              </a:ext>
            </a:extLst>
          </p:cNvPr>
          <p:cNvSpPr/>
          <p:nvPr/>
        </p:nvSpPr>
        <p:spPr>
          <a:xfrm>
            <a:off x="1134399" y="4651474"/>
            <a:ext cx="2432304" cy="438912"/>
          </a:xfrm>
          <a:prstGeom prst="rect">
            <a:avLst/>
          </a:prstGeom>
          <a:noFill/>
          <a:ln/>
        </p:spPr>
        <p:txBody>
          <a:bodyPr wrap="square" lIns="0" tIns="0" rIns="0" bIns="0" rtlCol="0" anchor="ctr">
            <a:normAutofit/>
          </a:bodyPr>
          <a:lstStyle/>
          <a:p>
            <a:pPr marL="0" indent="0">
              <a:buNone/>
            </a:pPr>
            <a:r>
              <a:rPr lang="en-US" sz="970" dirty="0">
                <a:latin typeface="Aptos" pitchFamily="34" charset="0"/>
                <a:ea typeface="Aptos" pitchFamily="34" charset="-122"/>
                <a:cs typeface="Aptos" pitchFamily="34" charset="-120"/>
              </a:rPr>
              <a:t>Eficiencia, recirculación y menor presión sobre cuencas.</a:t>
            </a:r>
            <a:endParaRPr lang="en-US" sz="970" dirty="0"/>
          </a:p>
        </p:txBody>
      </p:sp>
      <p:sp>
        <p:nvSpPr>
          <p:cNvPr id="94" name="Shape 23">
            <a:extLst>
              <a:ext uri="{FF2B5EF4-FFF2-40B4-BE49-F238E27FC236}">
                <a16:creationId xmlns:a16="http://schemas.microsoft.com/office/drawing/2014/main" id="{2591AF48-2F9C-25A3-68F7-73B7CE548A63}"/>
              </a:ext>
            </a:extLst>
          </p:cNvPr>
          <p:cNvSpPr/>
          <p:nvPr/>
        </p:nvSpPr>
        <p:spPr>
          <a:xfrm>
            <a:off x="914943" y="5556730"/>
            <a:ext cx="73152" cy="384048"/>
          </a:xfrm>
          <a:prstGeom prst="rect">
            <a:avLst/>
          </a:prstGeom>
          <a:solidFill>
            <a:srgbClr val="4A913C"/>
          </a:solidFill>
          <a:ln w="12700">
            <a:solidFill>
              <a:srgbClr val="6BAA45">
                <a:alpha val="0"/>
              </a:srgbClr>
            </a:solidFill>
            <a:prstDash val="solid"/>
          </a:ln>
        </p:spPr>
        <p:txBody>
          <a:bodyPr/>
          <a:lstStyle/>
          <a:p>
            <a:endParaRPr lang="es-CL"/>
          </a:p>
        </p:txBody>
      </p:sp>
      <p:sp>
        <p:nvSpPr>
          <p:cNvPr id="96" name="Text 24">
            <a:extLst>
              <a:ext uri="{FF2B5EF4-FFF2-40B4-BE49-F238E27FC236}">
                <a16:creationId xmlns:a16="http://schemas.microsoft.com/office/drawing/2014/main" id="{9EA3AA5C-7CF1-C045-2E65-D593351D13E8}"/>
              </a:ext>
            </a:extLst>
          </p:cNvPr>
          <p:cNvSpPr/>
          <p:nvPr/>
        </p:nvSpPr>
        <p:spPr>
          <a:xfrm>
            <a:off x="1134399" y="5483578"/>
            <a:ext cx="2331720" cy="246888"/>
          </a:xfrm>
          <a:prstGeom prst="rect">
            <a:avLst/>
          </a:prstGeom>
          <a:noFill/>
          <a:ln/>
        </p:spPr>
        <p:txBody>
          <a:bodyPr wrap="square" lIns="0" tIns="0" rIns="0" bIns="0" rtlCol="0" anchor="ctr">
            <a:normAutofit/>
          </a:bodyPr>
          <a:lstStyle/>
          <a:p>
            <a:pPr marL="0" indent="0">
              <a:buNone/>
            </a:pPr>
            <a:r>
              <a:rPr lang="en-US" sz="1320" b="1" dirty="0">
                <a:latin typeface="Aptos" pitchFamily="34" charset="0"/>
                <a:ea typeface="Aptos" pitchFamily="34" charset="-122"/>
                <a:cs typeface="Aptos" pitchFamily="34" charset="-120"/>
              </a:rPr>
              <a:t>Licencia social</a:t>
            </a:r>
            <a:endParaRPr lang="en-US" sz="1320" dirty="0"/>
          </a:p>
        </p:txBody>
      </p:sp>
      <p:sp>
        <p:nvSpPr>
          <p:cNvPr id="98" name="Text 25">
            <a:extLst>
              <a:ext uri="{FF2B5EF4-FFF2-40B4-BE49-F238E27FC236}">
                <a16:creationId xmlns:a16="http://schemas.microsoft.com/office/drawing/2014/main" id="{E6F7F313-9B86-6047-66E3-9224F9E0030D}"/>
              </a:ext>
            </a:extLst>
          </p:cNvPr>
          <p:cNvSpPr/>
          <p:nvPr/>
        </p:nvSpPr>
        <p:spPr>
          <a:xfrm>
            <a:off x="1134399" y="5794474"/>
            <a:ext cx="2432304" cy="438912"/>
          </a:xfrm>
          <a:prstGeom prst="rect">
            <a:avLst/>
          </a:prstGeom>
          <a:noFill/>
          <a:ln/>
        </p:spPr>
        <p:txBody>
          <a:bodyPr wrap="square" lIns="0" tIns="0" rIns="0" bIns="0" rtlCol="0" anchor="ctr">
            <a:normAutofit/>
          </a:bodyPr>
          <a:lstStyle/>
          <a:p>
            <a:pPr marL="0" indent="0">
              <a:buNone/>
            </a:pPr>
            <a:r>
              <a:rPr lang="en-US" sz="970" dirty="0">
                <a:latin typeface="Aptos" pitchFamily="34" charset="0"/>
                <a:ea typeface="Aptos" pitchFamily="34" charset="-122"/>
                <a:cs typeface="Aptos" pitchFamily="34" charset="-120"/>
              </a:rPr>
              <a:t>Relación con comunidades, usuarios de agua y autoridades.</a:t>
            </a:r>
            <a:endParaRPr lang="en-US" sz="970" dirty="0"/>
          </a:p>
        </p:txBody>
      </p:sp>
      <p:pic>
        <p:nvPicPr>
          <p:cNvPr id="9" name="Imagen 8">
            <a:extLst>
              <a:ext uri="{FF2B5EF4-FFF2-40B4-BE49-F238E27FC236}">
                <a16:creationId xmlns:a16="http://schemas.microsoft.com/office/drawing/2014/main" id="{5CA554E7-299C-BD11-A90A-22263A8E014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290034" y="3290778"/>
            <a:ext cx="2946833" cy="1853968"/>
          </a:xfrm>
          <a:prstGeom prst="rect">
            <a:avLst/>
          </a:prstGeom>
        </p:spPr>
      </p:pic>
      <p:pic>
        <p:nvPicPr>
          <p:cNvPr id="19" name="Imagen 18">
            <a:extLst>
              <a:ext uri="{FF2B5EF4-FFF2-40B4-BE49-F238E27FC236}">
                <a16:creationId xmlns:a16="http://schemas.microsoft.com/office/drawing/2014/main" id="{F3CB721E-1B82-0E4C-FD9F-8F604506116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589913" y="4603745"/>
            <a:ext cx="1396660" cy="635659"/>
          </a:xfrm>
          <a:prstGeom prst="rect">
            <a:avLst/>
          </a:prstGeom>
        </p:spPr>
      </p:pic>
      <p:sp>
        <p:nvSpPr>
          <p:cNvPr id="20" name="CuadroTexto 19">
            <a:extLst>
              <a:ext uri="{FF2B5EF4-FFF2-40B4-BE49-F238E27FC236}">
                <a16:creationId xmlns:a16="http://schemas.microsoft.com/office/drawing/2014/main" id="{D4B8747D-01F7-E30A-BBEE-045BF8D677EC}"/>
              </a:ext>
            </a:extLst>
          </p:cNvPr>
          <p:cNvSpPr txBox="1"/>
          <p:nvPr/>
        </p:nvSpPr>
        <p:spPr>
          <a:xfrm>
            <a:off x="8915925" y="5189412"/>
            <a:ext cx="2130457" cy="253916"/>
          </a:xfrm>
          <a:prstGeom prst="rect">
            <a:avLst/>
          </a:prstGeom>
          <a:noFill/>
        </p:spPr>
        <p:txBody>
          <a:bodyPr wrap="square" rtlCol="0">
            <a:spAutoFit/>
          </a:bodyPr>
          <a:lstStyle/>
          <a:p>
            <a:r>
              <a:rPr lang="es-419" sz="1000" dirty="0">
                <a:latin typeface="Aptos" panose="020B0004020202020204" pitchFamily="34" charset="0"/>
              </a:rPr>
              <a:t>Fuente: Informe Cochilco (2024).</a:t>
            </a:r>
          </a:p>
        </p:txBody>
      </p:sp>
    </p:spTree>
    <p:extLst>
      <p:ext uri="{BB962C8B-B14F-4D97-AF65-F5344CB8AC3E}">
        <p14:creationId xmlns:p14="http://schemas.microsoft.com/office/powerpoint/2010/main" val="4032249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88F26-21AE-6FFB-7D7A-8C96EC9E20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7DD6E84-509F-3567-725C-1ED0122CB7E3}"/>
              </a:ext>
            </a:extLst>
          </p:cNvPr>
          <p:cNvSpPr txBox="1"/>
          <p:nvPr/>
        </p:nvSpPr>
        <p:spPr>
          <a:xfrm>
            <a:off x="874795" y="330741"/>
            <a:ext cx="5020798"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dirty="0">
                <a:solidFill>
                  <a:srgbClr val="4A913B"/>
                </a:solidFill>
                <a:latin typeface="Aptos Light" panose="020B0004020202020204" pitchFamily="34" charset="0"/>
              </a:rPr>
              <a:t>El agua: de insumo productivo a activo estratégico</a:t>
            </a:r>
          </a:p>
        </p:txBody>
      </p:sp>
      <p:sp>
        <p:nvSpPr>
          <p:cNvPr id="12" name="Elipse 11">
            <a:extLst>
              <a:ext uri="{FF2B5EF4-FFF2-40B4-BE49-F238E27FC236}">
                <a16:creationId xmlns:a16="http://schemas.microsoft.com/office/drawing/2014/main" id="{E8098749-5911-60BE-0F04-E1694133AEE7}"/>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4592D999-C773-36BE-8394-0287A358C437}"/>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DCAAB941-A3EA-2667-4FE5-83AD42753503}"/>
              </a:ext>
            </a:extLst>
          </p:cNvPr>
          <p:cNvCxnSpPr>
            <a:cxnSpLocks/>
          </p:cNvCxnSpPr>
          <p:nvPr/>
        </p:nvCxnSpPr>
        <p:spPr>
          <a:xfrm>
            <a:off x="5895593" y="1118681"/>
            <a:ext cx="4872926"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C2B446B8-9A84-9794-18BD-08876313B5EA}"/>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A0C406AA-B200-9352-3AED-96473D9001DE}"/>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91CF7321-5613-C20C-AF44-2B656A461E68}"/>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7228581C-0974-3209-FA72-A0171BD46FF3}"/>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C2E9DA5C-EE14-C7DF-EBF0-BB69FC40FCAD}"/>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276ED037-B8D4-9ED4-0928-877EF197B4A8}"/>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741590F1-CC3D-DA17-6572-0AD890412427}"/>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8" name="Text 9">
            <a:extLst>
              <a:ext uri="{FF2B5EF4-FFF2-40B4-BE49-F238E27FC236}">
                <a16:creationId xmlns:a16="http://schemas.microsoft.com/office/drawing/2014/main" id="{F47CB7CF-B9AF-3847-7F17-780634E2AAF5}"/>
              </a:ext>
            </a:extLst>
          </p:cNvPr>
          <p:cNvSpPr/>
          <p:nvPr/>
        </p:nvSpPr>
        <p:spPr>
          <a:xfrm>
            <a:off x="5471698" y="3729195"/>
            <a:ext cx="1389888" cy="658368"/>
          </a:xfrm>
          <a:prstGeom prst="rect">
            <a:avLst/>
          </a:prstGeom>
          <a:noFill/>
          <a:ln/>
        </p:spPr>
        <p:txBody>
          <a:bodyPr wrap="square" lIns="0" tIns="0" rIns="0" bIns="0" rtlCol="0" anchor="ctr">
            <a:normAutofit/>
          </a:bodyPr>
          <a:lstStyle/>
          <a:p>
            <a:pPr marL="0" indent="0" algn="ctr">
              <a:buNone/>
            </a:pPr>
            <a:r>
              <a:rPr lang="en-US" sz="1380" b="1" dirty="0">
                <a:solidFill>
                  <a:srgbClr val="FFFFFF"/>
                </a:solidFill>
                <a:latin typeface="Aptos Display" pitchFamily="34" charset="0"/>
                <a:ea typeface="Aptos Display" pitchFamily="34" charset="-122"/>
                <a:cs typeface="Aptos Display" pitchFamily="34" charset="-120"/>
              </a:rPr>
              <a:t>Gestión</a:t>
            </a:r>
            <a:endParaRPr lang="en-US" sz="1380" dirty="0"/>
          </a:p>
          <a:p>
            <a:pPr marL="0" indent="0" algn="ctr">
              <a:buNone/>
            </a:pPr>
            <a:r>
              <a:rPr lang="en-US" sz="1380" b="1" dirty="0">
                <a:solidFill>
                  <a:srgbClr val="FFFFFF"/>
                </a:solidFill>
                <a:latin typeface="Aptos Display" pitchFamily="34" charset="0"/>
                <a:ea typeface="Aptos Display" pitchFamily="34" charset="-122"/>
                <a:cs typeface="Aptos Display" pitchFamily="34" charset="-120"/>
              </a:rPr>
              <a:t>estratégica</a:t>
            </a:r>
            <a:endParaRPr lang="en-US" sz="1380" dirty="0"/>
          </a:p>
          <a:p>
            <a:pPr marL="0" indent="0" algn="ctr">
              <a:buNone/>
            </a:pPr>
            <a:r>
              <a:rPr lang="en-US" sz="1380" b="1" dirty="0">
                <a:solidFill>
                  <a:srgbClr val="FFFFFF"/>
                </a:solidFill>
                <a:latin typeface="Aptos Display" pitchFamily="34" charset="0"/>
                <a:ea typeface="Aptos Display" pitchFamily="34" charset="-122"/>
                <a:cs typeface="Aptos Display" pitchFamily="34" charset="-120"/>
              </a:rPr>
              <a:t>del agua</a:t>
            </a:r>
            <a:endParaRPr lang="en-US" sz="1380" dirty="0"/>
          </a:p>
        </p:txBody>
      </p:sp>
      <p:sp>
        <p:nvSpPr>
          <p:cNvPr id="60" name="Rectángulo 59">
            <a:extLst>
              <a:ext uri="{FF2B5EF4-FFF2-40B4-BE49-F238E27FC236}">
                <a16:creationId xmlns:a16="http://schemas.microsoft.com/office/drawing/2014/main" id="{5BA4723B-323F-CDA9-9611-3415DF81E7B1}"/>
              </a:ext>
            </a:extLst>
          </p:cNvPr>
          <p:cNvSpPr/>
          <p:nvPr/>
        </p:nvSpPr>
        <p:spPr>
          <a:xfrm>
            <a:off x="779751" y="1409197"/>
            <a:ext cx="10266631" cy="3102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ES" sz="1600" dirty="0">
                <a:solidFill>
                  <a:schemeClr val="tx1"/>
                </a:solidFill>
                <a:latin typeface="Aptos" panose="020B0004020202020204" pitchFamily="34" charset="0"/>
              </a:rPr>
              <a:t>Tendencias de la gestión hídrica en la minería del cobre (</a:t>
            </a:r>
            <a:r>
              <a:rPr lang="es-ES" sz="1600" dirty="0" err="1">
                <a:solidFill>
                  <a:schemeClr val="tx1"/>
                </a:solidFill>
                <a:latin typeface="Aptos" panose="020B0004020202020204" pitchFamily="34" charset="0"/>
              </a:rPr>
              <a:t>Cochilco</a:t>
            </a:r>
            <a:r>
              <a:rPr lang="es-ES" sz="1600" dirty="0">
                <a:solidFill>
                  <a:schemeClr val="tx1"/>
                </a:solidFill>
                <a:latin typeface="Aptos" panose="020B0004020202020204" pitchFamily="34" charset="0"/>
              </a:rPr>
              <a:t>, 2025; 2026)</a:t>
            </a:r>
          </a:p>
          <a:p>
            <a:pPr algn="ctr"/>
            <a:endParaRPr lang="es-ES" sz="1600" b="1" cap="small" dirty="0">
              <a:solidFill>
                <a:schemeClr val="tx1"/>
              </a:solidFill>
              <a:latin typeface="Aptos" panose="020B0004020202020204" pitchFamily="34" charset="0"/>
            </a:endParaRPr>
          </a:p>
        </p:txBody>
      </p:sp>
      <p:pic>
        <p:nvPicPr>
          <p:cNvPr id="21" name="Imagen 20">
            <a:extLst>
              <a:ext uri="{FF2B5EF4-FFF2-40B4-BE49-F238E27FC236}">
                <a16:creationId xmlns:a16="http://schemas.microsoft.com/office/drawing/2014/main" id="{1AED45C9-6849-A71B-35F2-66D558DBDE8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52287" y="2324122"/>
            <a:ext cx="9816232" cy="3262840"/>
          </a:xfrm>
          <a:prstGeom prst="rect">
            <a:avLst/>
          </a:prstGeom>
        </p:spPr>
      </p:pic>
      <p:sp>
        <p:nvSpPr>
          <p:cNvPr id="24" name="CuadroTexto 23">
            <a:extLst>
              <a:ext uri="{FF2B5EF4-FFF2-40B4-BE49-F238E27FC236}">
                <a16:creationId xmlns:a16="http://schemas.microsoft.com/office/drawing/2014/main" id="{4D9F4274-BCF3-8907-AE94-C818528A2D9D}"/>
              </a:ext>
            </a:extLst>
          </p:cNvPr>
          <p:cNvSpPr txBox="1"/>
          <p:nvPr/>
        </p:nvSpPr>
        <p:spPr>
          <a:xfrm>
            <a:off x="874795" y="1685165"/>
            <a:ext cx="9999652" cy="523220"/>
          </a:xfrm>
          <a:prstGeom prst="rect">
            <a:avLst/>
          </a:prstGeom>
          <a:noFill/>
        </p:spPr>
        <p:txBody>
          <a:bodyPr wrap="square">
            <a:spAutoFit/>
          </a:bodyPr>
          <a:lstStyle/>
          <a:p>
            <a:pPr>
              <a:buNone/>
            </a:pPr>
            <a:r>
              <a:rPr lang="es-419" sz="1400" dirty="0">
                <a:latin typeface="Aptos" panose="020B0004020202020204" pitchFamily="34" charset="0"/>
              </a:rPr>
              <a:t>De acuerdo con los estudios de la Comisión Chilena del Cobre (Cochilco), la gestión hídrica en la minería del cobre presenta las siguientes tendencias:</a:t>
            </a:r>
          </a:p>
        </p:txBody>
      </p:sp>
      <p:sp>
        <p:nvSpPr>
          <p:cNvPr id="27" name="Redondear rectángulo de esquina diagonal 26">
            <a:extLst>
              <a:ext uri="{FF2B5EF4-FFF2-40B4-BE49-F238E27FC236}">
                <a16:creationId xmlns:a16="http://schemas.microsoft.com/office/drawing/2014/main" id="{2E309FF4-1208-96E3-1C3F-EF55D3F32693}"/>
              </a:ext>
            </a:extLst>
          </p:cNvPr>
          <p:cNvSpPr>
            <a:spLocks noChangeAspect="1"/>
          </p:cNvSpPr>
          <p:nvPr/>
        </p:nvSpPr>
        <p:spPr>
          <a:xfrm>
            <a:off x="748631" y="5945233"/>
            <a:ext cx="10881085" cy="684000"/>
          </a:xfrm>
          <a:prstGeom prst="round2DiagRect">
            <a:avLst/>
          </a:prstGeom>
          <a:solidFill>
            <a:srgbClr val="2878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419" sz="1400" b="1" dirty="0">
                <a:latin typeface="Aptos SemiBold" panose="020B0004020202020204" pitchFamily="34" charset="0"/>
              </a:rPr>
              <a:t>La minería del cobre avanza hacia una matriz hídrica más resiliente, basada en recirculación, desalinización y sustitución progresiva de agua continental, manteniendo mejoras graduales en eficiencia hídrica pese al crecimiento proyectado de la producción</a:t>
            </a:r>
            <a:r>
              <a:rPr lang="es-419" sz="1400" dirty="0"/>
              <a:t>.   </a:t>
            </a:r>
          </a:p>
        </p:txBody>
      </p:sp>
      <p:sp>
        <p:nvSpPr>
          <p:cNvPr id="31" name="CuadroTexto 30">
            <a:extLst>
              <a:ext uri="{FF2B5EF4-FFF2-40B4-BE49-F238E27FC236}">
                <a16:creationId xmlns:a16="http://schemas.microsoft.com/office/drawing/2014/main" id="{DC6EDF42-97ED-F567-27C2-0E7007EF5868}"/>
              </a:ext>
            </a:extLst>
          </p:cNvPr>
          <p:cNvSpPr txBox="1"/>
          <p:nvPr/>
        </p:nvSpPr>
        <p:spPr>
          <a:xfrm>
            <a:off x="1072360" y="5554653"/>
            <a:ext cx="8191713" cy="276999"/>
          </a:xfrm>
          <a:prstGeom prst="rect">
            <a:avLst/>
          </a:prstGeom>
          <a:noFill/>
        </p:spPr>
        <p:txBody>
          <a:bodyPr wrap="square">
            <a:spAutoFit/>
          </a:bodyPr>
          <a:lstStyle/>
          <a:p>
            <a:pPr algn="just">
              <a:buNone/>
            </a:pPr>
            <a:r>
              <a:rPr lang="es-419" sz="600" dirty="0">
                <a:latin typeface="Aptos" panose="020B0004020202020204" pitchFamily="34" charset="0"/>
              </a:rPr>
              <a:t>Comisión Chilena del Cobre. (2025). </a:t>
            </a:r>
            <a:r>
              <a:rPr lang="es-419" sz="600" i="1" dirty="0">
                <a:latin typeface="Aptos" panose="020B0004020202020204" pitchFamily="34" charset="0"/>
              </a:rPr>
              <a:t>Consumo de agua en la minería del cobre: Actualización al año 2024</a:t>
            </a:r>
            <a:r>
              <a:rPr lang="es-419" sz="600" dirty="0">
                <a:latin typeface="Aptos" panose="020B0004020202020204" pitchFamily="34" charset="0"/>
              </a:rPr>
              <a:t> (DEEP N.° 16/2025).</a:t>
            </a:r>
          </a:p>
          <a:p>
            <a:pPr algn="just">
              <a:buNone/>
            </a:pPr>
            <a:r>
              <a:rPr lang="es-419" sz="600" dirty="0">
                <a:latin typeface="Aptos" panose="020B0004020202020204" pitchFamily="34" charset="0"/>
              </a:rPr>
              <a:t>Comisión Chilena del Cobre. (2026). </a:t>
            </a:r>
            <a:r>
              <a:rPr lang="es-419" sz="600" i="1" dirty="0">
                <a:latin typeface="Aptos" panose="020B0004020202020204" pitchFamily="34" charset="0"/>
              </a:rPr>
              <a:t>Proyección de la demanda de agua en la minería del cobre en Chile: Período 2025–2034</a:t>
            </a:r>
            <a:r>
              <a:rPr lang="es-419" sz="600" dirty="0">
                <a:latin typeface="Aptos" panose="020B0004020202020204" pitchFamily="34" charset="0"/>
              </a:rPr>
              <a:t> (DEEP N.° 02/2026).</a:t>
            </a:r>
          </a:p>
        </p:txBody>
      </p:sp>
    </p:spTree>
    <p:extLst>
      <p:ext uri="{BB962C8B-B14F-4D97-AF65-F5344CB8AC3E}">
        <p14:creationId xmlns:p14="http://schemas.microsoft.com/office/powerpoint/2010/main" val="3649393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4B2EB-60A3-BC17-3817-F4F9FDD5DD0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B506F5F-0B4A-40AB-C102-01A58E9E244C}"/>
              </a:ext>
            </a:extLst>
          </p:cNvPr>
          <p:cNvSpPr txBox="1"/>
          <p:nvPr/>
        </p:nvSpPr>
        <p:spPr>
          <a:xfrm>
            <a:off x="874795" y="330741"/>
            <a:ext cx="5020798"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dirty="0">
                <a:solidFill>
                  <a:srgbClr val="4A913B"/>
                </a:solidFill>
                <a:latin typeface="Aptos Light" panose="020B0004020202020204" pitchFamily="34" charset="0"/>
              </a:rPr>
              <a:t>El agua: de insumo productivo a activo estratégico</a:t>
            </a:r>
          </a:p>
        </p:txBody>
      </p:sp>
      <p:sp>
        <p:nvSpPr>
          <p:cNvPr id="12" name="Elipse 11">
            <a:extLst>
              <a:ext uri="{FF2B5EF4-FFF2-40B4-BE49-F238E27FC236}">
                <a16:creationId xmlns:a16="http://schemas.microsoft.com/office/drawing/2014/main" id="{CE517906-DD6B-50F9-FD67-BE97EFB5B776}"/>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084A5DF2-7EC4-CACC-3098-70FEB009C909}"/>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21E7DC30-CAC6-1A74-5397-5BED24720EF6}"/>
              </a:ext>
            </a:extLst>
          </p:cNvPr>
          <p:cNvCxnSpPr>
            <a:cxnSpLocks/>
          </p:cNvCxnSpPr>
          <p:nvPr/>
        </p:nvCxnSpPr>
        <p:spPr>
          <a:xfrm>
            <a:off x="5895593" y="1118681"/>
            <a:ext cx="4872926"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19F0ABD4-EEBE-3E96-7C8A-A64CB236B9E5}"/>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B52EC259-196F-6A13-441B-6FC23557DE39}"/>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4609323B-555A-A949-FFE2-FCC0BE768463}"/>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F56F0D27-6D41-FA18-07C8-AEEE63CB8067}"/>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9D45D80E-C16C-223C-322A-E3CE83543A3A}"/>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841A48D8-AA34-F0C9-DC57-E298B9B46623}"/>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8E8A5611-A7EA-CE6B-22C1-8811E6F4FD63}"/>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8" name="Text 9">
            <a:extLst>
              <a:ext uri="{FF2B5EF4-FFF2-40B4-BE49-F238E27FC236}">
                <a16:creationId xmlns:a16="http://schemas.microsoft.com/office/drawing/2014/main" id="{0DDC1D89-B9E5-68F1-0479-0FD477457B09}"/>
              </a:ext>
            </a:extLst>
          </p:cNvPr>
          <p:cNvSpPr/>
          <p:nvPr/>
        </p:nvSpPr>
        <p:spPr>
          <a:xfrm>
            <a:off x="5471698" y="3729195"/>
            <a:ext cx="1389888" cy="658368"/>
          </a:xfrm>
          <a:prstGeom prst="rect">
            <a:avLst/>
          </a:prstGeom>
          <a:noFill/>
          <a:ln/>
        </p:spPr>
        <p:txBody>
          <a:bodyPr wrap="square" lIns="0" tIns="0" rIns="0" bIns="0" rtlCol="0" anchor="ctr">
            <a:normAutofit/>
          </a:bodyPr>
          <a:lstStyle/>
          <a:p>
            <a:pPr marL="0" indent="0" algn="ctr">
              <a:buNone/>
            </a:pPr>
            <a:r>
              <a:rPr lang="en-US" sz="1380" b="1" dirty="0">
                <a:solidFill>
                  <a:srgbClr val="FFFFFF"/>
                </a:solidFill>
                <a:latin typeface="Aptos Display" pitchFamily="34" charset="0"/>
                <a:ea typeface="Aptos Display" pitchFamily="34" charset="-122"/>
                <a:cs typeface="Aptos Display" pitchFamily="34" charset="-120"/>
              </a:rPr>
              <a:t>Gestión</a:t>
            </a:r>
            <a:endParaRPr lang="en-US" sz="1380" dirty="0"/>
          </a:p>
          <a:p>
            <a:pPr marL="0" indent="0" algn="ctr">
              <a:buNone/>
            </a:pPr>
            <a:r>
              <a:rPr lang="en-US" sz="1380" b="1" dirty="0">
                <a:solidFill>
                  <a:srgbClr val="FFFFFF"/>
                </a:solidFill>
                <a:latin typeface="Aptos Display" pitchFamily="34" charset="0"/>
                <a:ea typeface="Aptos Display" pitchFamily="34" charset="-122"/>
                <a:cs typeface="Aptos Display" pitchFamily="34" charset="-120"/>
              </a:rPr>
              <a:t>estratégica</a:t>
            </a:r>
            <a:endParaRPr lang="en-US" sz="1380" dirty="0"/>
          </a:p>
          <a:p>
            <a:pPr marL="0" indent="0" algn="ctr">
              <a:buNone/>
            </a:pPr>
            <a:r>
              <a:rPr lang="en-US" sz="1380" b="1" dirty="0">
                <a:solidFill>
                  <a:srgbClr val="FFFFFF"/>
                </a:solidFill>
                <a:latin typeface="Aptos Display" pitchFamily="34" charset="0"/>
                <a:ea typeface="Aptos Display" pitchFamily="34" charset="-122"/>
                <a:cs typeface="Aptos Display" pitchFamily="34" charset="-120"/>
              </a:rPr>
              <a:t>del agua</a:t>
            </a:r>
            <a:endParaRPr lang="en-US" sz="1380" dirty="0"/>
          </a:p>
        </p:txBody>
      </p:sp>
      <p:sp>
        <p:nvSpPr>
          <p:cNvPr id="19" name="Shape 10">
            <a:extLst>
              <a:ext uri="{FF2B5EF4-FFF2-40B4-BE49-F238E27FC236}">
                <a16:creationId xmlns:a16="http://schemas.microsoft.com/office/drawing/2014/main" id="{412C5661-4117-E066-B149-13253171EE4A}"/>
              </a:ext>
            </a:extLst>
          </p:cNvPr>
          <p:cNvSpPr/>
          <p:nvPr/>
        </p:nvSpPr>
        <p:spPr>
          <a:xfrm>
            <a:off x="698194" y="2280008"/>
            <a:ext cx="2331720" cy="1115568"/>
          </a:xfrm>
          <a:prstGeom prst="roundRect">
            <a:avLst>
              <a:gd name="adj" fmla="val 6557"/>
            </a:avLst>
          </a:prstGeom>
          <a:solidFill>
            <a:srgbClr val="FFFFFF">
              <a:alpha val="97000"/>
            </a:srgbClr>
          </a:solidFill>
          <a:ln w="10160">
            <a:solidFill>
              <a:srgbClr val="D8E2D2"/>
            </a:solidFill>
            <a:prstDash val="solid"/>
          </a:ln>
        </p:spPr>
        <p:txBody>
          <a:bodyPr/>
          <a:lstStyle/>
          <a:p>
            <a:endParaRPr lang="es-CL"/>
          </a:p>
        </p:txBody>
      </p:sp>
      <p:sp>
        <p:nvSpPr>
          <p:cNvPr id="23" name="Shape 11">
            <a:extLst>
              <a:ext uri="{FF2B5EF4-FFF2-40B4-BE49-F238E27FC236}">
                <a16:creationId xmlns:a16="http://schemas.microsoft.com/office/drawing/2014/main" id="{5568B6BB-4917-DA74-299E-A5338DF57454}"/>
              </a:ext>
            </a:extLst>
          </p:cNvPr>
          <p:cNvSpPr/>
          <p:nvPr/>
        </p:nvSpPr>
        <p:spPr>
          <a:xfrm>
            <a:off x="862786" y="2499464"/>
            <a:ext cx="73152" cy="676656"/>
          </a:xfrm>
          <a:prstGeom prst="rect">
            <a:avLst/>
          </a:prstGeom>
          <a:solidFill>
            <a:srgbClr val="28784A"/>
          </a:solidFill>
          <a:ln w="12700">
            <a:solidFill>
              <a:srgbClr val="6BAA45">
                <a:alpha val="0"/>
              </a:srgbClr>
            </a:solidFill>
            <a:prstDash val="solid"/>
          </a:ln>
        </p:spPr>
        <p:txBody>
          <a:bodyPr/>
          <a:lstStyle/>
          <a:p>
            <a:endParaRPr lang="es-CL"/>
          </a:p>
        </p:txBody>
      </p:sp>
      <p:sp>
        <p:nvSpPr>
          <p:cNvPr id="25" name="Text 12">
            <a:extLst>
              <a:ext uri="{FF2B5EF4-FFF2-40B4-BE49-F238E27FC236}">
                <a16:creationId xmlns:a16="http://schemas.microsoft.com/office/drawing/2014/main" id="{1F3DD910-F493-756E-599C-B5C4124DED07}"/>
              </a:ext>
            </a:extLst>
          </p:cNvPr>
          <p:cNvSpPr/>
          <p:nvPr/>
        </p:nvSpPr>
        <p:spPr>
          <a:xfrm>
            <a:off x="1114246" y="2401781"/>
            <a:ext cx="1737360" cy="274320"/>
          </a:xfrm>
          <a:prstGeom prst="rect">
            <a:avLst/>
          </a:prstGeom>
          <a:noFill/>
          <a:ln/>
        </p:spPr>
        <p:txBody>
          <a:bodyPr wrap="square" lIns="0" tIns="0" rIns="0" bIns="0" rtlCol="0" anchor="ctr">
            <a:noAutofit/>
          </a:bodyPr>
          <a:lstStyle/>
          <a:p>
            <a:pPr marL="0" indent="0">
              <a:buNone/>
            </a:pPr>
            <a:r>
              <a:rPr lang="en-US" sz="1100" b="1" dirty="0">
                <a:solidFill>
                  <a:srgbClr val="0F2E2E"/>
                </a:solidFill>
                <a:latin typeface="Aptos" panose="020B0004020202020204" pitchFamily="34" charset="0"/>
                <a:ea typeface="Aptos Display" pitchFamily="34" charset="-122"/>
                <a:cs typeface="Aptos Display" pitchFamily="34" charset="-120"/>
              </a:rPr>
              <a:t>Dependencia operacional</a:t>
            </a:r>
            <a:endParaRPr lang="en-US" sz="1100" dirty="0">
              <a:latin typeface="Aptos" panose="020B0004020202020204" pitchFamily="34" charset="0"/>
            </a:endParaRPr>
          </a:p>
        </p:txBody>
      </p:sp>
      <p:sp>
        <p:nvSpPr>
          <p:cNvPr id="28" name="Text 13">
            <a:extLst>
              <a:ext uri="{FF2B5EF4-FFF2-40B4-BE49-F238E27FC236}">
                <a16:creationId xmlns:a16="http://schemas.microsoft.com/office/drawing/2014/main" id="{B434DBEF-AFD9-6DB2-D4BA-AE3E4A5037E4}"/>
              </a:ext>
            </a:extLst>
          </p:cNvPr>
          <p:cNvSpPr/>
          <p:nvPr/>
        </p:nvSpPr>
        <p:spPr>
          <a:xfrm>
            <a:off x="983355" y="2728415"/>
            <a:ext cx="1737360" cy="420624"/>
          </a:xfrm>
          <a:prstGeom prst="rect">
            <a:avLst/>
          </a:prstGeom>
          <a:noFill/>
          <a:ln/>
        </p:spPr>
        <p:txBody>
          <a:bodyPr wrap="square" lIns="0" tIns="0" rIns="0" bIns="0" rtlCol="0" anchor="ctr">
            <a:noAutofit/>
          </a:bodyPr>
          <a:lstStyle/>
          <a:p>
            <a:pPr marL="0" indent="0" algn="ctr">
              <a:buNone/>
            </a:pPr>
            <a:r>
              <a:rPr lang="en-US" sz="1050" dirty="0">
                <a:solidFill>
                  <a:srgbClr val="5A6868"/>
                </a:solidFill>
                <a:latin typeface="Aptos" panose="020B0004020202020204" pitchFamily="34" charset="0"/>
                <a:ea typeface="Aptos" pitchFamily="34" charset="-122"/>
                <a:cs typeface="Aptos" pitchFamily="34" charset="-120"/>
              </a:rPr>
              <a:t>Producción · Relaves · Transporte · Control de polvo · Cierre</a:t>
            </a:r>
            <a:endParaRPr lang="en-US" sz="1050" dirty="0">
              <a:latin typeface="Aptos" panose="020B0004020202020204" pitchFamily="34" charset="0"/>
            </a:endParaRPr>
          </a:p>
        </p:txBody>
      </p:sp>
      <p:sp>
        <p:nvSpPr>
          <p:cNvPr id="30" name="Shape 14">
            <a:extLst>
              <a:ext uri="{FF2B5EF4-FFF2-40B4-BE49-F238E27FC236}">
                <a16:creationId xmlns:a16="http://schemas.microsoft.com/office/drawing/2014/main" id="{B4F8C6F6-836A-AE52-60EA-885E17620BF2}"/>
              </a:ext>
            </a:extLst>
          </p:cNvPr>
          <p:cNvSpPr/>
          <p:nvPr/>
        </p:nvSpPr>
        <p:spPr>
          <a:xfrm>
            <a:off x="3322858" y="2262671"/>
            <a:ext cx="1948493" cy="1115568"/>
          </a:xfrm>
          <a:prstGeom prst="roundRect">
            <a:avLst>
              <a:gd name="adj" fmla="val 6557"/>
            </a:avLst>
          </a:prstGeom>
          <a:solidFill>
            <a:srgbClr val="FFFFFF">
              <a:alpha val="97000"/>
            </a:srgbClr>
          </a:solidFill>
          <a:ln w="10160">
            <a:solidFill>
              <a:srgbClr val="D8E2D2"/>
            </a:solidFill>
            <a:prstDash val="solid"/>
          </a:ln>
        </p:spPr>
        <p:txBody>
          <a:bodyPr/>
          <a:lstStyle/>
          <a:p>
            <a:endParaRPr lang="es-CL"/>
          </a:p>
        </p:txBody>
      </p:sp>
      <p:sp>
        <p:nvSpPr>
          <p:cNvPr id="32" name="Shape 15">
            <a:extLst>
              <a:ext uri="{FF2B5EF4-FFF2-40B4-BE49-F238E27FC236}">
                <a16:creationId xmlns:a16="http://schemas.microsoft.com/office/drawing/2014/main" id="{C7F90AEB-2A90-6994-9C53-9E49A291DC1D}"/>
              </a:ext>
            </a:extLst>
          </p:cNvPr>
          <p:cNvSpPr/>
          <p:nvPr/>
        </p:nvSpPr>
        <p:spPr>
          <a:xfrm>
            <a:off x="3461844" y="2499464"/>
            <a:ext cx="73152" cy="676656"/>
          </a:xfrm>
          <a:prstGeom prst="rect">
            <a:avLst/>
          </a:prstGeom>
          <a:solidFill>
            <a:srgbClr val="4A913B"/>
          </a:solidFill>
          <a:ln w="12700">
            <a:solidFill>
              <a:srgbClr val="2F6F7A">
                <a:alpha val="0"/>
              </a:srgbClr>
            </a:solidFill>
            <a:prstDash val="solid"/>
          </a:ln>
        </p:spPr>
        <p:txBody>
          <a:bodyPr/>
          <a:lstStyle/>
          <a:p>
            <a:endParaRPr lang="es-CL"/>
          </a:p>
        </p:txBody>
      </p:sp>
      <p:sp>
        <p:nvSpPr>
          <p:cNvPr id="34" name="Text 16">
            <a:extLst>
              <a:ext uri="{FF2B5EF4-FFF2-40B4-BE49-F238E27FC236}">
                <a16:creationId xmlns:a16="http://schemas.microsoft.com/office/drawing/2014/main" id="{1D58E365-A86B-CA09-274F-7A0C26F5A7C6}"/>
              </a:ext>
            </a:extLst>
          </p:cNvPr>
          <p:cNvSpPr/>
          <p:nvPr/>
        </p:nvSpPr>
        <p:spPr>
          <a:xfrm>
            <a:off x="3716871" y="2386629"/>
            <a:ext cx="1554480" cy="274320"/>
          </a:xfrm>
          <a:prstGeom prst="rect">
            <a:avLst/>
          </a:prstGeom>
          <a:noFill/>
          <a:ln/>
        </p:spPr>
        <p:txBody>
          <a:bodyPr wrap="square" lIns="0" tIns="0" rIns="0" bIns="0" rtlCol="0" anchor="ctr">
            <a:normAutofit/>
          </a:bodyPr>
          <a:lstStyle/>
          <a:p>
            <a:pPr marL="0" indent="0">
              <a:buNone/>
            </a:pPr>
            <a:r>
              <a:rPr lang="en-US" sz="1100" b="1" dirty="0">
                <a:solidFill>
                  <a:srgbClr val="0F2E2E"/>
                </a:solidFill>
                <a:latin typeface="Aptos" panose="020B0004020202020204" pitchFamily="34" charset="0"/>
                <a:ea typeface="Aptos Display" pitchFamily="34" charset="-122"/>
                <a:cs typeface="Aptos Display" pitchFamily="34" charset="-120"/>
              </a:rPr>
              <a:t>Cambio </a:t>
            </a:r>
            <a:r>
              <a:rPr lang="en-US" sz="1100" b="1" dirty="0" err="1">
                <a:solidFill>
                  <a:srgbClr val="0F2E2E"/>
                </a:solidFill>
                <a:latin typeface="Aptos" panose="020B0004020202020204" pitchFamily="34" charset="0"/>
                <a:ea typeface="Aptos Display" pitchFamily="34" charset="-122"/>
                <a:cs typeface="Aptos Display" pitchFamily="34" charset="-120"/>
              </a:rPr>
              <a:t>Climático</a:t>
            </a:r>
            <a:endParaRPr lang="en-US" sz="1100" dirty="0">
              <a:latin typeface="Aptos" panose="020B0004020202020204" pitchFamily="34" charset="0"/>
            </a:endParaRPr>
          </a:p>
        </p:txBody>
      </p:sp>
      <p:sp>
        <p:nvSpPr>
          <p:cNvPr id="36" name="Text 17">
            <a:extLst>
              <a:ext uri="{FF2B5EF4-FFF2-40B4-BE49-F238E27FC236}">
                <a16:creationId xmlns:a16="http://schemas.microsoft.com/office/drawing/2014/main" id="{2B4DF547-E703-D85D-F0D5-D898D1568DBD}"/>
              </a:ext>
            </a:extLst>
          </p:cNvPr>
          <p:cNvSpPr/>
          <p:nvPr/>
        </p:nvSpPr>
        <p:spPr>
          <a:xfrm>
            <a:off x="3597546" y="2688105"/>
            <a:ext cx="1554480" cy="420624"/>
          </a:xfrm>
          <a:prstGeom prst="rect">
            <a:avLst/>
          </a:prstGeom>
          <a:noFill/>
          <a:ln/>
        </p:spPr>
        <p:txBody>
          <a:bodyPr wrap="square" lIns="0" tIns="0" rIns="0" bIns="0" rtlCol="0" anchor="ctr">
            <a:noAutofit/>
          </a:bodyPr>
          <a:lstStyle/>
          <a:p>
            <a:pPr marL="0" indent="0" algn="ctr">
              <a:buNone/>
            </a:pPr>
            <a:r>
              <a:rPr lang="en-US" sz="1000" dirty="0">
                <a:solidFill>
                  <a:srgbClr val="5A6868"/>
                </a:solidFill>
                <a:latin typeface="Aptos" panose="020B0004020202020204" pitchFamily="34" charset="0"/>
                <a:ea typeface="Aptos" pitchFamily="34" charset="-122"/>
                <a:cs typeface="Aptos" pitchFamily="34" charset="-120"/>
              </a:rPr>
              <a:t>Menor disponibilidad · Mayor incertidumbre · Mayor variabilidad</a:t>
            </a:r>
            <a:endParaRPr lang="en-US" sz="1000" dirty="0">
              <a:latin typeface="Aptos" panose="020B0004020202020204" pitchFamily="34" charset="0"/>
            </a:endParaRPr>
          </a:p>
        </p:txBody>
      </p:sp>
      <p:sp>
        <p:nvSpPr>
          <p:cNvPr id="38" name="Shape 18">
            <a:extLst>
              <a:ext uri="{FF2B5EF4-FFF2-40B4-BE49-F238E27FC236}">
                <a16:creationId xmlns:a16="http://schemas.microsoft.com/office/drawing/2014/main" id="{D7B78ED4-3117-ED21-34D7-639F5524B065}"/>
              </a:ext>
            </a:extLst>
          </p:cNvPr>
          <p:cNvSpPr/>
          <p:nvPr/>
        </p:nvSpPr>
        <p:spPr>
          <a:xfrm>
            <a:off x="710833" y="3529785"/>
            <a:ext cx="2331720" cy="1115568"/>
          </a:xfrm>
          <a:prstGeom prst="roundRect">
            <a:avLst>
              <a:gd name="adj" fmla="val 6557"/>
            </a:avLst>
          </a:prstGeom>
          <a:solidFill>
            <a:srgbClr val="FFFFFF">
              <a:alpha val="97000"/>
            </a:srgbClr>
          </a:solidFill>
          <a:ln w="10160">
            <a:solidFill>
              <a:srgbClr val="D8E2D2"/>
            </a:solidFill>
            <a:prstDash val="solid"/>
          </a:ln>
        </p:spPr>
        <p:txBody>
          <a:bodyPr/>
          <a:lstStyle/>
          <a:p>
            <a:endParaRPr lang="es-CL"/>
          </a:p>
        </p:txBody>
      </p:sp>
      <p:sp>
        <p:nvSpPr>
          <p:cNvPr id="40" name="Shape 19">
            <a:extLst>
              <a:ext uri="{FF2B5EF4-FFF2-40B4-BE49-F238E27FC236}">
                <a16:creationId xmlns:a16="http://schemas.microsoft.com/office/drawing/2014/main" id="{3076F639-C7B6-F620-F9D2-CA7897EEBE0D}"/>
              </a:ext>
            </a:extLst>
          </p:cNvPr>
          <p:cNvSpPr/>
          <p:nvPr/>
        </p:nvSpPr>
        <p:spPr>
          <a:xfrm>
            <a:off x="875425" y="3749241"/>
            <a:ext cx="73152" cy="676656"/>
          </a:xfrm>
          <a:prstGeom prst="rect">
            <a:avLst/>
          </a:prstGeom>
          <a:solidFill>
            <a:srgbClr val="50B428"/>
          </a:solidFill>
          <a:ln w="12700">
            <a:solidFill>
              <a:srgbClr val="B6783B">
                <a:alpha val="0"/>
              </a:srgbClr>
            </a:solidFill>
            <a:prstDash val="solid"/>
          </a:ln>
        </p:spPr>
        <p:txBody>
          <a:bodyPr/>
          <a:lstStyle/>
          <a:p>
            <a:endParaRPr lang="es-CL"/>
          </a:p>
        </p:txBody>
      </p:sp>
      <p:sp>
        <p:nvSpPr>
          <p:cNvPr id="42" name="Text 20">
            <a:extLst>
              <a:ext uri="{FF2B5EF4-FFF2-40B4-BE49-F238E27FC236}">
                <a16:creationId xmlns:a16="http://schemas.microsoft.com/office/drawing/2014/main" id="{96C39E6E-D5C3-2062-D814-B40EEF4288FF}"/>
              </a:ext>
            </a:extLst>
          </p:cNvPr>
          <p:cNvSpPr/>
          <p:nvPr/>
        </p:nvSpPr>
        <p:spPr>
          <a:xfrm>
            <a:off x="1067172" y="3666485"/>
            <a:ext cx="1843931" cy="274320"/>
          </a:xfrm>
          <a:prstGeom prst="rect">
            <a:avLst/>
          </a:prstGeom>
          <a:noFill/>
          <a:ln/>
        </p:spPr>
        <p:txBody>
          <a:bodyPr wrap="square" lIns="0" tIns="0" rIns="0" bIns="0" rtlCol="0" anchor="ctr">
            <a:noAutofit/>
          </a:bodyPr>
          <a:lstStyle/>
          <a:p>
            <a:pPr marL="0" indent="0">
              <a:buNone/>
            </a:pPr>
            <a:r>
              <a:rPr lang="en-US" sz="1100" b="1" dirty="0">
                <a:solidFill>
                  <a:srgbClr val="0F2E2E"/>
                </a:solidFill>
                <a:latin typeface="Aptos" panose="020B0004020202020204" pitchFamily="34" charset="0"/>
                <a:ea typeface="Aptos Display" pitchFamily="34" charset="-122"/>
                <a:cs typeface="Aptos Display" pitchFamily="34" charset="-120"/>
              </a:rPr>
              <a:t>Competencia por el recurso</a:t>
            </a:r>
            <a:endParaRPr lang="en-US" sz="1100" dirty="0">
              <a:latin typeface="Aptos" panose="020B0004020202020204" pitchFamily="34" charset="0"/>
            </a:endParaRPr>
          </a:p>
        </p:txBody>
      </p:sp>
      <p:sp>
        <p:nvSpPr>
          <p:cNvPr id="44" name="Text 21">
            <a:extLst>
              <a:ext uri="{FF2B5EF4-FFF2-40B4-BE49-F238E27FC236}">
                <a16:creationId xmlns:a16="http://schemas.microsoft.com/office/drawing/2014/main" id="{2E1C7241-DCCD-40C7-13A2-9082F8ACC53A}"/>
              </a:ext>
            </a:extLst>
          </p:cNvPr>
          <p:cNvSpPr/>
          <p:nvPr/>
        </p:nvSpPr>
        <p:spPr>
          <a:xfrm>
            <a:off x="1055148" y="3968697"/>
            <a:ext cx="1737360" cy="420624"/>
          </a:xfrm>
          <a:prstGeom prst="rect">
            <a:avLst/>
          </a:prstGeom>
          <a:noFill/>
          <a:ln/>
        </p:spPr>
        <p:txBody>
          <a:bodyPr wrap="square" lIns="0" tIns="0" rIns="0" bIns="0" rtlCol="0" anchor="ctr">
            <a:noAutofit/>
          </a:bodyPr>
          <a:lstStyle/>
          <a:p>
            <a:pPr marL="0" indent="0" algn="ctr">
              <a:buNone/>
            </a:pPr>
            <a:r>
              <a:rPr lang="en-US" sz="1100" dirty="0">
                <a:solidFill>
                  <a:srgbClr val="5A6868"/>
                </a:solidFill>
                <a:latin typeface="Aptos" panose="020B0004020202020204" pitchFamily="34" charset="0"/>
                <a:ea typeface="Aptos" pitchFamily="34" charset="-122"/>
                <a:cs typeface="Aptos" pitchFamily="34" charset="-120"/>
              </a:rPr>
              <a:t>Consumo humano · Agricultura · Ecosistemas · Industria</a:t>
            </a:r>
            <a:endParaRPr lang="en-US" sz="1100" dirty="0">
              <a:latin typeface="Aptos" panose="020B0004020202020204" pitchFamily="34" charset="0"/>
            </a:endParaRPr>
          </a:p>
        </p:txBody>
      </p:sp>
      <p:sp>
        <p:nvSpPr>
          <p:cNvPr id="46" name="Shape 22">
            <a:extLst>
              <a:ext uri="{FF2B5EF4-FFF2-40B4-BE49-F238E27FC236}">
                <a16:creationId xmlns:a16="http://schemas.microsoft.com/office/drawing/2014/main" id="{28B0579C-BD97-ED74-0D69-8C42E5213240}"/>
              </a:ext>
            </a:extLst>
          </p:cNvPr>
          <p:cNvSpPr/>
          <p:nvPr/>
        </p:nvSpPr>
        <p:spPr>
          <a:xfrm>
            <a:off x="3322858" y="3529785"/>
            <a:ext cx="1948493" cy="1115568"/>
          </a:xfrm>
          <a:prstGeom prst="roundRect">
            <a:avLst>
              <a:gd name="adj" fmla="val 6557"/>
            </a:avLst>
          </a:prstGeom>
          <a:solidFill>
            <a:srgbClr val="FFFFFF">
              <a:alpha val="97000"/>
            </a:srgbClr>
          </a:solidFill>
          <a:ln w="10160">
            <a:solidFill>
              <a:srgbClr val="D8E2D2"/>
            </a:solidFill>
            <a:prstDash val="solid"/>
          </a:ln>
        </p:spPr>
        <p:txBody>
          <a:bodyPr/>
          <a:lstStyle/>
          <a:p>
            <a:endParaRPr lang="es-CL"/>
          </a:p>
        </p:txBody>
      </p:sp>
      <p:sp>
        <p:nvSpPr>
          <p:cNvPr id="48" name="Shape 23">
            <a:extLst>
              <a:ext uri="{FF2B5EF4-FFF2-40B4-BE49-F238E27FC236}">
                <a16:creationId xmlns:a16="http://schemas.microsoft.com/office/drawing/2014/main" id="{DEB0FC3C-009A-D27E-33A8-D98B8A978F99}"/>
              </a:ext>
            </a:extLst>
          </p:cNvPr>
          <p:cNvSpPr/>
          <p:nvPr/>
        </p:nvSpPr>
        <p:spPr>
          <a:xfrm>
            <a:off x="3470406" y="3720051"/>
            <a:ext cx="73152" cy="676656"/>
          </a:xfrm>
          <a:prstGeom prst="rect">
            <a:avLst/>
          </a:prstGeom>
          <a:solidFill>
            <a:srgbClr val="82C346"/>
          </a:solidFill>
          <a:ln w="12700">
            <a:solidFill>
              <a:srgbClr val="6BAA45">
                <a:alpha val="0"/>
              </a:srgbClr>
            </a:solidFill>
            <a:prstDash val="solid"/>
          </a:ln>
        </p:spPr>
        <p:txBody>
          <a:bodyPr/>
          <a:lstStyle/>
          <a:p>
            <a:endParaRPr lang="es-CL"/>
          </a:p>
        </p:txBody>
      </p:sp>
      <p:sp>
        <p:nvSpPr>
          <p:cNvPr id="50" name="Text 24">
            <a:extLst>
              <a:ext uri="{FF2B5EF4-FFF2-40B4-BE49-F238E27FC236}">
                <a16:creationId xmlns:a16="http://schemas.microsoft.com/office/drawing/2014/main" id="{9372BA6C-1045-3E13-99B4-37C8D6963439}"/>
              </a:ext>
            </a:extLst>
          </p:cNvPr>
          <p:cNvSpPr/>
          <p:nvPr/>
        </p:nvSpPr>
        <p:spPr>
          <a:xfrm>
            <a:off x="3743850" y="3675721"/>
            <a:ext cx="1554480" cy="274320"/>
          </a:xfrm>
          <a:prstGeom prst="rect">
            <a:avLst/>
          </a:prstGeom>
          <a:noFill/>
          <a:ln/>
        </p:spPr>
        <p:txBody>
          <a:bodyPr wrap="square" lIns="0" tIns="0" rIns="0" bIns="0" rtlCol="0" anchor="ctr">
            <a:normAutofit/>
          </a:bodyPr>
          <a:lstStyle/>
          <a:p>
            <a:pPr marL="0" indent="0">
              <a:buNone/>
            </a:pPr>
            <a:r>
              <a:rPr lang="en-US" sz="1100" b="1" dirty="0">
                <a:solidFill>
                  <a:srgbClr val="0F2E2E"/>
                </a:solidFill>
                <a:latin typeface="Aptos" panose="020B0004020202020204" pitchFamily="34" charset="0"/>
                <a:ea typeface="Aptos Display" pitchFamily="34" charset="-122"/>
                <a:cs typeface="Aptos Display" pitchFamily="34" charset="-120"/>
              </a:rPr>
              <a:t>Mayores exigencias</a:t>
            </a:r>
            <a:endParaRPr lang="en-US" sz="1100" dirty="0">
              <a:latin typeface="Aptos" panose="020B0004020202020204" pitchFamily="34" charset="0"/>
            </a:endParaRPr>
          </a:p>
        </p:txBody>
      </p:sp>
      <p:sp>
        <p:nvSpPr>
          <p:cNvPr id="52" name="Text 25">
            <a:extLst>
              <a:ext uri="{FF2B5EF4-FFF2-40B4-BE49-F238E27FC236}">
                <a16:creationId xmlns:a16="http://schemas.microsoft.com/office/drawing/2014/main" id="{E83AF753-C79E-A7EE-BAA7-3455380041CE}"/>
              </a:ext>
            </a:extLst>
          </p:cNvPr>
          <p:cNvSpPr/>
          <p:nvPr/>
        </p:nvSpPr>
        <p:spPr>
          <a:xfrm>
            <a:off x="3616018" y="3950041"/>
            <a:ext cx="1554480" cy="420624"/>
          </a:xfrm>
          <a:prstGeom prst="rect">
            <a:avLst/>
          </a:prstGeom>
          <a:noFill/>
          <a:ln/>
        </p:spPr>
        <p:txBody>
          <a:bodyPr wrap="square" lIns="0" tIns="0" rIns="0" bIns="0" rtlCol="0" anchor="ctr">
            <a:noAutofit/>
          </a:bodyPr>
          <a:lstStyle/>
          <a:p>
            <a:pPr marL="0" indent="0" algn="ctr">
              <a:buNone/>
            </a:pPr>
            <a:r>
              <a:rPr lang="en-US" sz="1050" dirty="0">
                <a:solidFill>
                  <a:srgbClr val="5A6868"/>
                </a:solidFill>
                <a:latin typeface="Aptos" panose="020B0004020202020204" pitchFamily="34" charset="0"/>
                <a:ea typeface="Aptos" pitchFamily="34" charset="-122"/>
                <a:cs typeface="Aptos" pitchFamily="34" charset="-120"/>
              </a:rPr>
              <a:t>Eficiencia · Transparencia · Trazabilidad · Sostenibilidad</a:t>
            </a:r>
            <a:endParaRPr lang="en-US" sz="1050" dirty="0">
              <a:latin typeface="Aptos" panose="020B0004020202020204" pitchFamily="34" charset="0"/>
            </a:endParaRPr>
          </a:p>
        </p:txBody>
      </p:sp>
      <p:sp>
        <p:nvSpPr>
          <p:cNvPr id="56" name="Text 27">
            <a:extLst>
              <a:ext uri="{FF2B5EF4-FFF2-40B4-BE49-F238E27FC236}">
                <a16:creationId xmlns:a16="http://schemas.microsoft.com/office/drawing/2014/main" id="{D7BE67C3-3AA7-2997-6745-E15B34E48264}"/>
              </a:ext>
            </a:extLst>
          </p:cNvPr>
          <p:cNvSpPr/>
          <p:nvPr/>
        </p:nvSpPr>
        <p:spPr>
          <a:xfrm>
            <a:off x="1037537" y="1708889"/>
            <a:ext cx="10156197" cy="347472"/>
          </a:xfrm>
          <a:prstGeom prst="rect">
            <a:avLst/>
          </a:prstGeom>
          <a:noFill/>
          <a:ln/>
        </p:spPr>
        <p:txBody>
          <a:bodyPr wrap="square" lIns="0" tIns="0" rIns="0" bIns="0" rtlCol="0" anchor="ctr">
            <a:normAutofit fontScale="92500"/>
          </a:bodyPr>
          <a:lstStyle/>
          <a:p>
            <a:pPr marL="0" indent="0" algn="ctr">
              <a:buNone/>
            </a:pPr>
            <a:r>
              <a:rPr lang="en-US" sz="1620" dirty="0">
                <a:solidFill>
                  <a:srgbClr val="0F2E2E"/>
                </a:solidFill>
                <a:latin typeface="Aptos" panose="020B0004020202020204" pitchFamily="34" charset="0"/>
                <a:ea typeface="Aptos Display" pitchFamily="34" charset="-122"/>
                <a:cs typeface="Aptos Display" pitchFamily="34" charset="-120"/>
              </a:rPr>
              <a:t>La estrategia hídrica debe responder simultáneamente a necesidades operacionales, ambientales, sociales y </a:t>
            </a:r>
            <a:r>
              <a:rPr lang="en-US" sz="1620" dirty="0" err="1">
                <a:solidFill>
                  <a:srgbClr val="0F2E2E"/>
                </a:solidFill>
                <a:latin typeface="Aptos" panose="020B0004020202020204" pitchFamily="34" charset="0"/>
                <a:ea typeface="Aptos Display" pitchFamily="34" charset="-122"/>
                <a:cs typeface="Aptos Display" pitchFamily="34" charset="-120"/>
              </a:rPr>
              <a:t>regulatorias</a:t>
            </a:r>
            <a:endParaRPr lang="en-US" sz="1620" dirty="0">
              <a:latin typeface="Aptos" panose="020B0004020202020204" pitchFamily="34" charset="0"/>
            </a:endParaRPr>
          </a:p>
        </p:txBody>
      </p:sp>
      <p:sp>
        <p:nvSpPr>
          <p:cNvPr id="60" name="Rectángulo 59">
            <a:extLst>
              <a:ext uri="{FF2B5EF4-FFF2-40B4-BE49-F238E27FC236}">
                <a16:creationId xmlns:a16="http://schemas.microsoft.com/office/drawing/2014/main" id="{25C03408-15F8-CD27-2777-96AEE8B1C757}"/>
              </a:ext>
            </a:extLst>
          </p:cNvPr>
          <p:cNvSpPr/>
          <p:nvPr/>
        </p:nvSpPr>
        <p:spPr>
          <a:xfrm>
            <a:off x="762277" y="1267856"/>
            <a:ext cx="10266631" cy="358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ES" sz="1600" dirty="0">
                <a:solidFill>
                  <a:schemeClr val="tx1"/>
                </a:solidFill>
                <a:latin typeface="Aptos" panose="020B0004020202020204" pitchFamily="34" charset="0"/>
              </a:rPr>
              <a:t>¿Por qué el agua es estratégica?</a:t>
            </a:r>
          </a:p>
        </p:txBody>
      </p:sp>
      <p:sp>
        <p:nvSpPr>
          <p:cNvPr id="6" name="CuadroTexto 5">
            <a:extLst>
              <a:ext uri="{FF2B5EF4-FFF2-40B4-BE49-F238E27FC236}">
                <a16:creationId xmlns:a16="http://schemas.microsoft.com/office/drawing/2014/main" id="{B508888E-7CBE-33AB-DF0D-F367B6E9A573}"/>
              </a:ext>
            </a:extLst>
          </p:cNvPr>
          <p:cNvSpPr txBox="1"/>
          <p:nvPr/>
        </p:nvSpPr>
        <p:spPr>
          <a:xfrm>
            <a:off x="572189" y="4801640"/>
            <a:ext cx="4740601" cy="1384995"/>
          </a:xfrm>
          <a:prstGeom prst="rect">
            <a:avLst/>
          </a:prstGeom>
          <a:noFill/>
        </p:spPr>
        <p:txBody>
          <a:bodyPr wrap="square">
            <a:spAutoFit/>
          </a:bodyPr>
          <a:lstStyle/>
          <a:p>
            <a:pPr marL="285750" indent="-285750" algn="just">
              <a:buClr>
                <a:srgbClr val="82C346"/>
              </a:buClr>
              <a:buFont typeface="Wingdings" panose="05000000000000000000" pitchFamily="2" charset="2"/>
              <a:buChar char="§"/>
            </a:pPr>
            <a:r>
              <a:rPr lang="es-ES" sz="1400" dirty="0">
                <a:latin typeface="Aptos" panose="020B0004020202020204" pitchFamily="34" charset="0"/>
              </a:rPr>
              <a:t>La gestión hídrica ya no se limita a obtener un derecho de aprovechamiento. Afecta el diseño de ingeniería, la evaluación ambiental, la estrategia de permisos, la construcción, la operación e incluso el cierre. Por eso debe abordarse como un componente central de la gestión de riesgos del proyecto</a:t>
            </a:r>
          </a:p>
        </p:txBody>
      </p:sp>
      <p:pic>
        <p:nvPicPr>
          <p:cNvPr id="31" name="Imagen 30">
            <a:extLst>
              <a:ext uri="{FF2B5EF4-FFF2-40B4-BE49-F238E27FC236}">
                <a16:creationId xmlns:a16="http://schemas.microsoft.com/office/drawing/2014/main" id="{875563D3-6596-62D3-A233-3A48F564058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444680" y="2251032"/>
            <a:ext cx="6480000" cy="3646937"/>
          </a:xfrm>
          <a:prstGeom prst="rect">
            <a:avLst/>
          </a:prstGeom>
        </p:spPr>
      </p:pic>
    </p:spTree>
    <p:extLst>
      <p:ext uri="{BB962C8B-B14F-4D97-AF65-F5344CB8AC3E}">
        <p14:creationId xmlns:p14="http://schemas.microsoft.com/office/powerpoint/2010/main" val="2347848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12862-DC5B-537D-CDFD-EC701FC9A37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CE40911-5CDD-CC87-5BCC-7300455C4802}"/>
              </a:ext>
            </a:extLst>
          </p:cNvPr>
          <p:cNvSpPr txBox="1"/>
          <p:nvPr/>
        </p:nvSpPr>
        <p:spPr>
          <a:xfrm>
            <a:off x="874795" y="330741"/>
            <a:ext cx="3956019"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ES" dirty="0">
                <a:solidFill>
                  <a:srgbClr val="4A913B"/>
                </a:solidFill>
                <a:latin typeface="Aptos Light" panose="020B0004020202020204" pitchFamily="34" charset="0"/>
              </a:rPr>
              <a:t>De la gestión del agua a la regulación</a:t>
            </a:r>
            <a:endParaRPr lang="es-CL" dirty="0">
              <a:solidFill>
                <a:srgbClr val="4A913B"/>
              </a:solidFill>
              <a:latin typeface="Aptos Light" panose="020B0004020202020204" pitchFamily="34" charset="0"/>
            </a:endParaRPr>
          </a:p>
        </p:txBody>
      </p:sp>
      <p:sp>
        <p:nvSpPr>
          <p:cNvPr id="12" name="Elipse 11">
            <a:extLst>
              <a:ext uri="{FF2B5EF4-FFF2-40B4-BE49-F238E27FC236}">
                <a16:creationId xmlns:a16="http://schemas.microsoft.com/office/drawing/2014/main" id="{413249FD-93AB-3729-81A4-F07F399CCCDA}"/>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889A1758-3A6C-D17D-4D27-6B577688597A}"/>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2C1EAAE8-8875-2CAA-1373-EA3EC1564B9D}"/>
              </a:ext>
            </a:extLst>
          </p:cNvPr>
          <p:cNvCxnSpPr>
            <a:cxnSpLocks/>
          </p:cNvCxnSpPr>
          <p:nvPr/>
        </p:nvCxnSpPr>
        <p:spPr>
          <a:xfrm>
            <a:off x="4633196" y="1118681"/>
            <a:ext cx="6135323"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8423268F-C84D-3705-5C7B-BF4901EDBC6D}"/>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D9C7249C-D91F-BB2E-2D17-A201B4C596D4}"/>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51340544-8E69-8FD5-8E9C-31B298F05C26}"/>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DD2C150C-EE2C-8AA1-A087-504CCEAF3158}"/>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5419E58B-D4AA-A8A6-F369-9B58D1B864F7}"/>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7C06599B-4868-CDEE-EE94-AECB09758C29}"/>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84EA63ED-BF08-8873-08DF-95362B2B2000}"/>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6" name="Rectángulo 5">
            <a:extLst>
              <a:ext uri="{FF2B5EF4-FFF2-40B4-BE49-F238E27FC236}">
                <a16:creationId xmlns:a16="http://schemas.microsoft.com/office/drawing/2014/main" id="{80DF53BC-25E2-B036-8654-D443B7FB3EE5}"/>
              </a:ext>
            </a:extLst>
          </p:cNvPr>
          <p:cNvSpPr/>
          <p:nvPr/>
        </p:nvSpPr>
        <p:spPr>
          <a:xfrm>
            <a:off x="722353" y="1293985"/>
            <a:ext cx="10266631" cy="358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ES" sz="1600" dirty="0">
                <a:solidFill>
                  <a:schemeClr val="tx1"/>
                </a:solidFill>
                <a:latin typeface="Aptos" panose="020B0004020202020204" pitchFamily="34" charset="0"/>
              </a:rPr>
              <a:t>De la reforma del Código de Aguas a la LMAS </a:t>
            </a:r>
          </a:p>
        </p:txBody>
      </p:sp>
      <p:sp>
        <p:nvSpPr>
          <p:cNvPr id="50" name="Text 24">
            <a:extLst>
              <a:ext uri="{FF2B5EF4-FFF2-40B4-BE49-F238E27FC236}">
                <a16:creationId xmlns:a16="http://schemas.microsoft.com/office/drawing/2014/main" id="{901BF232-75C2-80B9-2573-5825F1C33C33}"/>
              </a:ext>
            </a:extLst>
          </p:cNvPr>
          <p:cNvSpPr/>
          <p:nvPr/>
        </p:nvSpPr>
        <p:spPr>
          <a:xfrm>
            <a:off x="9603668" y="2069443"/>
            <a:ext cx="1965960" cy="201168"/>
          </a:xfrm>
          <a:prstGeom prst="rect">
            <a:avLst/>
          </a:prstGeom>
          <a:noFill/>
          <a:ln/>
        </p:spPr>
        <p:txBody>
          <a:bodyPr wrap="square" lIns="0" tIns="0" rIns="0" bIns="0" rtlCol="0" anchor="ctr">
            <a:normAutofit fontScale="92500"/>
          </a:bodyPr>
          <a:lstStyle/>
          <a:p>
            <a:pPr marL="0" indent="0">
              <a:buNone/>
            </a:pPr>
            <a:r>
              <a:rPr lang="en-US" sz="1060" b="1" dirty="0">
                <a:solidFill>
                  <a:srgbClr val="FFFFFF"/>
                </a:solidFill>
                <a:latin typeface="Aptos" pitchFamily="34" charset="0"/>
                <a:ea typeface="Aptos" pitchFamily="34" charset="-122"/>
                <a:cs typeface="Aptos" pitchFamily="34" charset="-120"/>
              </a:rPr>
              <a:t>agua continental ↓   agua de mar ↑</a:t>
            </a:r>
            <a:endParaRPr lang="en-US" sz="1060" dirty="0"/>
          </a:p>
        </p:txBody>
      </p:sp>
      <p:sp>
        <p:nvSpPr>
          <p:cNvPr id="52" name="CuadroTexto 51">
            <a:extLst>
              <a:ext uri="{FF2B5EF4-FFF2-40B4-BE49-F238E27FC236}">
                <a16:creationId xmlns:a16="http://schemas.microsoft.com/office/drawing/2014/main" id="{D633EF59-1193-6CCB-209B-F06D80A9674B}"/>
              </a:ext>
            </a:extLst>
          </p:cNvPr>
          <p:cNvSpPr txBox="1"/>
          <p:nvPr/>
        </p:nvSpPr>
        <p:spPr>
          <a:xfrm>
            <a:off x="820706" y="1653645"/>
            <a:ext cx="10550587" cy="5306453"/>
          </a:xfrm>
          <a:prstGeom prst="rect">
            <a:avLst/>
          </a:prstGeom>
          <a:noFill/>
        </p:spPr>
        <p:txBody>
          <a:bodyPr wrap="square">
            <a:spAutoFit/>
          </a:bodyPr>
          <a:lstStyle/>
          <a:p>
            <a:pPr lvl="0" algn="just">
              <a:lnSpc>
                <a:spcPct val="114000"/>
              </a:lnSpc>
              <a:buClr>
                <a:srgbClr val="28784A"/>
              </a:buClr>
            </a:pPr>
            <a:r>
              <a:rPr lang="es-419" sz="1400" dirty="0">
                <a:latin typeface="Aptos" panose="020B0004020202020204" pitchFamily="34" charset="0"/>
              </a:rPr>
              <a:t>En los últimos 5 años ha existido un incremento de las exigencias regulatorias en materia hídrica, orientadas a promover un uso eficiente y sostenible del recurso, fortalecer la protección de los ecosistemas y compatibilizar los distintos usos del agua.</a:t>
            </a:r>
          </a:p>
          <a:p>
            <a:pPr lvl="0" algn="just">
              <a:lnSpc>
                <a:spcPct val="114000"/>
              </a:lnSpc>
              <a:buClr>
                <a:srgbClr val="28784A"/>
              </a:buClr>
            </a:pPr>
            <a:endParaRPr lang="es-419" sz="1400" dirty="0">
              <a:latin typeface="Aptos" panose="020B0004020202020204" pitchFamily="34" charset="0"/>
            </a:endParaRPr>
          </a:p>
          <a:p>
            <a:pPr marL="285750" indent="-285750" algn="just">
              <a:lnSpc>
                <a:spcPct val="114000"/>
              </a:lnSpc>
              <a:buClr>
                <a:srgbClr val="28784A"/>
              </a:buClr>
              <a:buFont typeface="Wingdings" pitchFamily="2" charset="2"/>
              <a:buChar char="§"/>
            </a:pPr>
            <a:r>
              <a:rPr lang="es-419" sz="1400" b="1" dirty="0">
                <a:latin typeface="Aptos" panose="020B0004020202020204" pitchFamily="34" charset="0"/>
              </a:rPr>
              <a:t>2018:</a:t>
            </a:r>
            <a:r>
              <a:rPr lang="es-419" sz="1400" dirty="0">
                <a:latin typeface="Aptos" panose="020B0004020202020204" pitchFamily="34" charset="0"/>
              </a:rPr>
              <a:t> fortalecimiento de las facultades de fiscalización y del régimen sancionatorio de la Dirección General de Aguas, con mayores atribuciones para inspeccionar, exigir medidas de cumplimiento y sancionar infracciones relacionadas con el uso y las obras hidráulicas.</a:t>
            </a:r>
          </a:p>
          <a:p>
            <a:pPr marL="285750" lvl="0" indent="-285750" algn="just">
              <a:lnSpc>
                <a:spcPct val="114000"/>
              </a:lnSpc>
              <a:buClr>
                <a:srgbClr val="28784A"/>
              </a:buClr>
              <a:buFont typeface="Wingdings" pitchFamily="2" charset="2"/>
              <a:buChar char="§"/>
            </a:pPr>
            <a:r>
              <a:rPr lang="es-419" sz="1400" b="1" dirty="0">
                <a:latin typeface="Aptos" panose="020B0004020202020204" pitchFamily="34" charset="0"/>
              </a:rPr>
              <a:t>2022:</a:t>
            </a:r>
            <a:r>
              <a:rPr lang="es-419" sz="1400" dirty="0">
                <a:latin typeface="Aptos" panose="020B0004020202020204" pitchFamily="34" charset="0"/>
              </a:rPr>
              <a:t> publicación de la Ley Nº 21.435 que reforma el Código de Aguas, modifica el esquema regulatorio vigente para priorizar el consumo humano, el saneamiento y la preservación ecosistémica; incorporar la temporalidad de los nuevos derechos de aprovechamiento y reforzar la gestión sustentable del recurso.</a:t>
            </a:r>
          </a:p>
          <a:p>
            <a:pPr marL="285750" indent="-285750" algn="just">
              <a:lnSpc>
                <a:spcPct val="114000"/>
              </a:lnSpc>
              <a:buClr>
                <a:srgbClr val="28784A"/>
              </a:buClr>
              <a:buFont typeface="Wingdings" pitchFamily="2" charset="2"/>
              <a:buChar char="§"/>
            </a:pPr>
            <a:r>
              <a:rPr lang="es-419" sz="1400" b="1" dirty="0">
                <a:latin typeface="Aptos" panose="020B0004020202020204" pitchFamily="34" charset="0"/>
              </a:rPr>
              <a:t>2023-2024:</a:t>
            </a:r>
            <a:r>
              <a:rPr lang="es-419" sz="1400" dirty="0">
                <a:latin typeface="Aptos" panose="020B0004020202020204" pitchFamily="34" charset="0"/>
              </a:rPr>
              <a:t> Nuevo Manual de Normas y Procedimientos para la Conservación y Protección de Recursos Hídricos de la DGA (Resolución Exenta Nº 1.752, rectificada por Resolución Exenta Nº 4.000), que actualiza y uniforma los criterios técnicos aplicables a la evaluación ambiental y a los permisos de competencia de la DGA. Fortalece el análisis hidrogeológico y la evaluación de impactos sobre recursos hídricos; y desarrolla criterios técnicos para evaluar la afectación de recursos hídricos y ecosistemas asociados.</a:t>
            </a:r>
          </a:p>
          <a:p>
            <a:pPr marL="285750" indent="-285750" algn="just">
              <a:lnSpc>
                <a:spcPct val="114000"/>
              </a:lnSpc>
              <a:buClr>
                <a:srgbClr val="28784A"/>
              </a:buClr>
              <a:buFont typeface="Wingdings" pitchFamily="2" charset="2"/>
              <a:buChar char="§"/>
            </a:pPr>
            <a:r>
              <a:rPr lang="es-419" sz="1400" b="1" dirty="0">
                <a:latin typeface="Aptos" panose="020B0004020202020204" pitchFamily="34" charset="0"/>
              </a:rPr>
              <a:t>2023:</a:t>
            </a:r>
            <a:r>
              <a:rPr lang="es-419" sz="1400" dirty="0">
                <a:latin typeface="Aptos" panose="020B0004020202020204" pitchFamily="34" charset="0"/>
              </a:rPr>
              <a:t> Informe CNEP: diagnostica plazos excesivos, escasa coordinación interinstitucional y duplicidad de trámites como las principales brechas del sistema de permisos sectoriales.</a:t>
            </a:r>
          </a:p>
          <a:p>
            <a:pPr marL="285750" indent="-285750" algn="just">
              <a:lnSpc>
                <a:spcPct val="114000"/>
              </a:lnSpc>
              <a:buClr>
                <a:srgbClr val="28784A"/>
              </a:buClr>
              <a:buFont typeface="Wingdings" pitchFamily="2" charset="2"/>
              <a:buChar char="§"/>
            </a:pPr>
            <a:r>
              <a:rPr lang="es-419" sz="1400" b="1" dirty="0">
                <a:latin typeface="Aptos" panose="020B0004020202020204" pitchFamily="34" charset="0"/>
              </a:rPr>
              <a:t>2025:</a:t>
            </a:r>
            <a:r>
              <a:rPr lang="es-419" sz="1400" dirty="0">
                <a:latin typeface="Aptos" panose="020B0004020202020204" pitchFamily="34" charset="0"/>
              </a:rPr>
              <a:t> publicación de la </a:t>
            </a:r>
            <a:r>
              <a:rPr lang="es-419" sz="1400" dirty="0">
                <a:solidFill>
                  <a:srgbClr val="0070C0"/>
                </a:solidFill>
                <a:latin typeface="Aptos" panose="020B0004020202020204" pitchFamily="34" charset="0"/>
              </a:rPr>
              <a:t>Ley Marco de Autorizaciones Sectoriales </a:t>
            </a:r>
            <a:r>
              <a:rPr lang="es-419" sz="1400" dirty="0">
                <a:latin typeface="Aptos" panose="020B0004020202020204" pitchFamily="34" charset="0"/>
              </a:rPr>
              <a:t>(Ley Nº21.770), que moderniza el procedimiento de tramitación de autorizaciones sectoriales, incluye la digitalización de procedimientos, mayor coordinación institucional.</a:t>
            </a:r>
          </a:p>
          <a:p>
            <a:pPr marL="285750" indent="-285750" algn="just">
              <a:lnSpc>
                <a:spcPct val="114000"/>
              </a:lnSpc>
              <a:buClr>
                <a:srgbClr val="28784A"/>
              </a:buClr>
              <a:buFont typeface="Wingdings" pitchFamily="2" charset="2"/>
              <a:buChar char="§"/>
            </a:pPr>
            <a:r>
              <a:rPr lang="es-419" sz="1400" b="1" dirty="0">
                <a:latin typeface="Aptos" panose="020B0004020202020204" pitchFamily="34" charset="0"/>
              </a:rPr>
              <a:t>2026:</a:t>
            </a:r>
            <a:r>
              <a:rPr lang="es-419" sz="1400" dirty="0">
                <a:latin typeface="Aptos" panose="020B0004020202020204" pitchFamily="34" charset="0"/>
              </a:rPr>
              <a:t> publicación de la Ley Nº21.823 Sobre el Uso de Agua de Mar para Desalinización (vigencia diferida 13.Nov.2017)</a:t>
            </a:r>
          </a:p>
          <a:p>
            <a:pPr marL="285750" indent="-285750" algn="just">
              <a:lnSpc>
                <a:spcPct val="114000"/>
              </a:lnSpc>
              <a:buClr>
                <a:srgbClr val="28784A"/>
              </a:buClr>
              <a:buFont typeface="Wingdings" pitchFamily="2" charset="2"/>
              <a:buChar char="§"/>
            </a:pPr>
            <a:endParaRPr lang="es-419" sz="1600" dirty="0">
              <a:latin typeface="Aptos" panose="020B0004020202020204" pitchFamily="34" charset="0"/>
            </a:endParaRPr>
          </a:p>
          <a:p>
            <a:pPr marL="285750" indent="-285750" algn="just">
              <a:lnSpc>
                <a:spcPct val="114000"/>
              </a:lnSpc>
              <a:buClr>
                <a:srgbClr val="28784A"/>
              </a:buClr>
              <a:buFont typeface="Wingdings" pitchFamily="2" charset="2"/>
              <a:buChar char="§"/>
            </a:pPr>
            <a:endParaRPr lang="es-419" sz="1600" dirty="0">
              <a:latin typeface="Aptos" panose="020B0004020202020204" pitchFamily="34" charset="0"/>
            </a:endParaRPr>
          </a:p>
        </p:txBody>
      </p:sp>
      <p:sp>
        <p:nvSpPr>
          <p:cNvPr id="23" name="Flecha abajo 22">
            <a:extLst>
              <a:ext uri="{FF2B5EF4-FFF2-40B4-BE49-F238E27FC236}">
                <a16:creationId xmlns:a16="http://schemas.microsoft.com/office/drawing/2014/main" id="{8F9C7704-C089-2907-659A-3EE353206250}"/>
              </a:ext>
            </a:extLst>
          </p:cNvPr>
          <p:cNvSpPr/>
          <p:nvPr/>
        </p:nvSpPr>
        <p:spPr>
          <a:xfrm>
            <a:off x="768533" y="2392216"/>
            <a:ext cx="358302" cy="3990111"/>
          </a:xfrm>
          <a:prstGeom prst="downArrow">
            <a:avLst/>
          </a:prstGeom>
          <a:gradFill flip="none" rotWithShape="1">
            <a:gsLst>
              <a:gs pos="0">
                <a:srgbClr val="4A913B"/>
              </a:gs>
              <a:gs pos="50000">
                <a:srgbClr val="82C346"/>
              </a:gs>
              <a:gs pos="100000">
                <a:srgbClr val="4A913B">
                  <a:tint val="23500"/>
                  <a:satMod val="16000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Tree>
    <p:extLst>
      <p:ext uri="{BB962C8B-B14F-4D97-AF65-F5344CB8AC3E}">
        <p14:creationId xmlns:p14="http://schemas.microsoft.com/office/powerpoint/2010/main" val="3180513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FB3A1-39FA-6AEE-3162-14EF1F676A7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3B0BD81-BE2B-5B51-351B-E6FAE10F0C9F}"/>
              </a:ext>
            </a:extLst>
          </p:cNvPr>
          <p:cNvSpPr txBox="1"/>
          <p:nvPr/>
        </p:nvSpPr>
        <p:spPr>
          <a:xfrm>
            <a:off x="874795" y="330741"/>
            <a:ext cx="4090672"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dirty="0">
                <a:solidFill>
                  <a:srgbClr val="4A913B"/>
                </a:solidFill>
                <a:latin typeface="Aptos Light" panose="020B0004020202020204" pitchFamily="34" charset="0"/>
              </a:rPr>
              <a:t>Ley Marco de Autorizaciones Sectoriales</a:t>
            </a:r>
          </a:p>
        </p:txBody>
      </p:sp>
      <p:sp>
        <p:nvSpPr>
          <p:cNvPr id="12" name="Elipse 11">
            <a:extLst>
              <a:ext uri="{FF2B5EF4-FFF2-40B4-BE49-F238E27FC236}">
                <a16:creationId xmlns:a16="http://schemas.microsoft.com/office/drawing/2014/main" id="{9BE251CD-ADB6-5D1E-54A1-5088271D7F92}"/>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8940429F-629A-4376-20EF-50C93B6AD4C4}"/>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1BC8B172-B588-1FE9-4DD1-8072E7A230F6}"/>
              </a:ext>
            </a:extLst>
          </p:cNvPr>
          <p:cNvCxnSpPr>
            <a:cxnSpLocks/>
          </p:cNvCxnSpPr>
          <p:nvPr/>
        </p:nvCxnSpPr>
        <p:spPr>
          <a:xfrm>
            <a:off x="4876800" y="1118681"/>
            <a:ext cx="5891719"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73D87AC8-7501-51A8-C7B2-2C3CE9009C8F}"/>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D8DAB181-7AFB-D1B4-1383-1120C62C33FF}"/>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543DCA66-3B16-4CB8-E17F-97CB96FAD1F3}"/>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5395B27F-3B4A-5E24-98E9-DDF3F9B08E1B}"/>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CD492C84-7512-3A82-9E07-FC4A2A7B9720}"/>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D66B3177-94FC-8793-4C6F-4A135F17D2B6}"/>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6770B32A-A0A7-095D-2236-64F81CC5074F}"/>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8" name="CuadroTexto 7">
            <a:extLst>
              <a:ext uri="{FF2B5EF4-FFF2-40B4-BE49-F238E27FC236}">
                <a16:creationId xmlns:a16="http://schemas.microsoft.com/office/drawing/2014/main" id="{A68B931C-EA6A-483B-8ACD-4AC7115C9D35}"/>
              </a:ext>
            </a:extLst>
          </p:cNvPr>
          <p:cNvSpPr txBox="1"/>
          <p:nvPr/>
        </p:nvSpPr>
        <p:spPr>
          <a:xfrm>
            <a:off x="791668" y="1474231"/>
            <a:ext cx="10322511" cy="1954381"/>
          </a:xfrm>
          <a:prstGeom prst="rect">
            <a:avLst/>
          </a:prstGeom>
          <a:noFill/>
        </p:spPr>
        <p:txBody>
          <a:bodyPr wrap="square" rtlCol="0">
            <a:spAutoFit/>
          </a:bodyPr>
          <a:lstStyle/>
          <a:p>
            <a:pPr marL="285750" indent="-285750" algn="just">
              <a:buClr>
                <a:srgbClr val="4A913B"/>
              </a:buClr>
              <a:buFont typeface="Wingdings" pitchFamily="2" charset="2"/>
              <a:buChar char="§"/>
            </a:pPr>
            <a:r>
              <a:rPr lang="es-419" sz="1500" dirty="0">
                <a:latin typeface="Aptos" panose="020B0004020202020204" pitchFamily="34" charset="0"/>
              </a:rPr>
              <a:t>En respuesta a las brechas identificadas en el sistema de permisos sectoriales, caracterizadas por plazos excesivos de tramitación, escasa coordinación institucional y duplicidad de procedimientos, la Ley Marco de Autorizaciones Sectoriales (Ley Nº 21.770) establece un marco común para la tramitación de autorizaciones, incorporando normas mínimas de procedimiento, la digitalización a través de la plataforma SUPER, técnicas habilitantes alternativas, mecanismos de colaboración con entidades técnicas y una nueva institucionalidad orientada a fortalecer la coordinación, eficiencia y predictibilidad del sistema, sin modificar los estándares sustantivos de protección ambiental y sectorial.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L" sz="1600" b="0" i="0" u="none" strike="noStrike" kern="1200" cap="none" spc="0" normalizeH="0" baseline="0" noProof="0" dirty="0">
              <a:ln>
                <a:noFill/>
              </a:ln>
              <a:effectLst/>
              <a:uLnTx/>
              <a:uFillTx/>
              <a:latin typeface="Aptos" panose="020B0004020202020204" pitchFamily="34" charset="0"/>
            </a:endParaRPr>
          </a:p>
        </p:txBody>
      </p:sp>
      <p:sp>
        <p:nvSpPr>
          <p:cNvPr id="4" name="CuadroTexto 3">
            <a:extLst>
              <a:ext uri="{FF2B5EF4-FFF2-40B4-BE49-F238E27FC236}">
                <a16:creationId xmlns:a16="http://schemas.microsoft.com/office/drawing/2014/main" id="{CDF5FB30-1EC2-037C-693A-7E61CDC2B25C}"/>
              </a:ext>
            </a:extLst>
          </p:cNvPr>
          <p:cNvSpPr txBox="1"/>
          <p:nvPr/>
        </p:nvSpPr>
        <p:spPr>
          <a:xfrm rot="16200000">
            <a:off x="104618" y="4391813"/>
            <a:ext cx="2892230" cy="369332"/>
          </a:xfrm>
          <a:prstGeom prst="rect">
            <a:avLst/>
          </a:prstGeom>
          <a:noFill/>
        </p:spPr>
        <p:txBody>
          <a:bodyPr wrap="square" rtlCol="0">
            <a:spAutoFit/>
          </a:bodyPr>
          <a:lstStyle/>
          <a:p>
            <a:pPr algn="ctr"/>
            <a:r>
              <a:rPr lang="es-419" dirty="0">
                <a:latin typeface="Aptos" panose="020B0004020202020204" pitchFamily="34" charset="0"/>
              </a:rPr>
              <a:t>Diagnóstico</a:t>
            </a:r>
          </a:p>
        </p:txBody>
      </p:sp>
      <p:pic>
        <p:nvPicPr>
          <p:cNvPr id="6" name="Imagen 5">
            <a:extLst>
              <a:ext uri="{FF2B5EF4-FFF2-40B4-BE49-F238E27FC236}">
                <a16:creationId xmlns:a16="http://schemas.microsoft.com/office/drawing/2014/main" id="{33DC90AF-8041-0D0F-DD1E-8AA72FEC68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04291" y="3378638"/>
            <a:ext cx="6827507" cy="3055403"/>
          </a:xfrm>
          <a:prstGeom prst="rect">
            <a:avLst/>
          </a:prstGeom>
          <a:ln>
            <a:solidFill>
              <a:schemeClr val="accent1"/>
            </a:solidFill>
          </a:ln>
        </p:spPr>
      </p:pic>
    </p:spTree>
    <p:extLst>
      <p:ext uri="{BB962C8B-B14F-4D97-AF65-F5344CB8AC3E}">
        <p14:creationId xmlns:p14="http://schemas.microsoft.com/office/powerpoint/2010/main" val="2666002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BB3D7-30E0-40EB-875A-AD6C81A9237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74F685F-F66E-4E9E-046F-7DD0FF31768C}"/>
              </a:ext>
            </a:extLst>
          </p:cNvPr>
          <p:cNvSpPr txBox="1"/>
          <p:nvPr/>
        </p:nvSpPr>
        <p:spPr>
          <a:xfrm>
            <a:off x="874795" y="330741"/>
            <a:ext cx="5418984"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dirty="0">
                <a:solidFill>
                  <a:srgbClr val="4A913B"/>
                </a:solidFill>
                <a:latin typeface="Aptos Light" panose="020B0004020202020204" pitchFamily="34" charset="0"/>
              </a:rPr>
              <a:t>Panorama de Ley Marco de Autorizaciones Sectoriales</a:t>
            </a:r>
            <a:endParaRPr lang="es-CL" dirty="0">
              <a:solidFill>
                <a:srgbClr val="4B3C3C"/>
              </a:solidFill>
              <a:latin typeface="Aptos Light" panose="020B0004020202020204" pitchFamily="34" charset="0"/>
            </a:endParaRPr>
          </a:p>
        </p:txBody>
      </p:sp>
      <p:sp>
        <p:nvSpPr>
          <p:cNvPr id="12" name="Elipse 11">
            <a:extLst>
              <a:ext uri="{FF2B5EF4-FFF2-40B4-BE49-F238E27FC236}">
                <a16:creationId xmlns:a16="http://schemas.microsoft.com/office/drawing/2014/main" id="{7D26022D-35C5-5000-FC9B-AD1817227FF8}"/>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E6F07111-893C-8641-3A86-38F0FD5C2D0C}"/>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FFD0A297-2D41-04BC-BF56-6C11D5AA2D48}"/>
              </a:ext>
            </a:extLst>
          </p:cNvPr>
          <p:cNvCxnSpPr>
            <a:cxnSpLocks/>
          </p:cNvCxnSpPr>
          <p:nvPr/>
        </p:nvCxnSpPr>
        <p:spPr>
          <a:xfrm>
            <a:off x="6130465" y="1118681"/>
            <a:ext cx="4638054"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694959D5-3E4F-C09E-9914-2E1108AD5804}"/>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2EE980D7-AA28-EDA1-34BA-0D7F8CDD316B}"/>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CF2708AE-CDDA-6613-D922-969A7DA7BA15}"/>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56A20B3F-F9EF-B19B-7990-FE74FD57AC1E}"/>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40528D4D-959B-78C5-7822-B5B9F4FB94A1}"/>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FC0FDDB3-DEBA-8B1D-D261-C16536D0D90A}"/>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8FFA19F7-FDD8-A609-1B93-41813FC1D22C}"/>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graphicFrame>
        <p:nvGraphicFramePr>
          <p:cNvPr id="5" name="Diagrama 4">
            <a:extLst>
              <a:ext uri="{FF2B5EF4-FFF2-40B4-BE49-F238E27FC236}">
                <a16:creationId xmlns:a16="http://schemas.microsoft.com/office/drawing/2014/main" id="{7B58A476-1DD4-4C45-F3ED-D6996EB991D6}"/>
              </a:ext>
            </a:extLst>
          </p:cNvPr>
          <p:cNvGraphicFramePr/>
          <p:nvPr>
            <p:extLst>
              <p:ext uri="{D42A27DB-BD31-4B8C-83A1-F6EECF244321}">
                <p14:modId xmlns:p14="http://schemas.microsoft.com/office/powerpoint/2010/main" val="1295965657"/>
              </p:ext>
            </p:extLst>
          </p:nvPr>
        </p:nvGraphicFramePr>
        <p:xfrm>
          <a:off x="942818" y="1293985"/>
          <a:ext cx="1017776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Rectángulo 19">
            <a:extLst>
              <a:ext uri="{FF2B5EF4-FFF2-40B4-BE49-F238E27FC236}">
                <a16:creationId xmlns:a16="http://schemas.microsoft.com/office/drawing/2014/main" id="{8F1AA635-1B71-220B-D3C8-7AAA0383DA49}"/>
              </a:ext>
            </a:extLst>
          </p:cNvPr>
          <p:cNvSpPr/>
          <p:nvPr/>
        </p:nvSpPr>
        <p:spPr>
          <a:xfrm>
            <a:off x="722353" y="1293985"/>
            <a:ext cx="10266631" cy="358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MX" sz="1600" dirty="0">
                <a:solidFill>
                  <a:schemeClr val="tx1"/>
                </a:solidFill>
                <a:latin typeface="Aptos" panose="020B0004020202020204" pitchFamily="34" charset="0"/>
              </a:rPr>
              <a:t>Pilares de la ley</a:t>
            </a:r>
            <a:endParaRPr lang="es-CL" sz="1600" dirty="0">
              <a:solidFill>
                <a:schemeClr val="tx1"/>
              </a:solidFill>
              <a:latin typeface="Aptos" panose="020B0004020202020204" pitchFamily="34" charset="0"/>
            </a:endParaRPr>
          </a:p>
        </p:txBody>
      </p:sp>
    </p:spTree>
    <p:extLst>
      <p:ext uri="{BB962C8B-B14F-4D97-AF65-F5344CB8AC3E}">
        <p14:creationId xmlns:p14="http://schemas.microsoft.com/office/powerpoint/2010/main" val="366942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21FDC-F73A-317A-3CE5-532B9191808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A189FF9-1858-3CF5-89AA-EC065149DE7F}"/>
              </a:ext>
            </a:extLst>
          </p:cNvPr>
          <p:cNvSpPr txBox="1"/>
          <p:nvPr/>
        </p:nvSpPr>
        <p:spPr>
          <a:xfrm>
            <a:off x="874795" y="330741"/>
            <a:ext cx="4972130"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dirty="0">
                <a:solidFill>
                  <a:srgbClr val="4A913B"/>
                </a:solidFill>
                <a:latin typeface="Aptos Light" panose="020B0004020202020204" pitchFamily="34" charset="0"/>
              </a:rPr>
              <a:t>Sistema para la Regulación y Evaluación Sectorial</a:t>
            </a:r>
          </a:p>
        </p:txBody>
      </p:sp>
      <p:sp>
        <p:nvSpPr>
          <p:cNvPr id="12" name="Elipse 11">
            <a:extLst>
              <a:ext uri="{FF2B5EF4-FFF2-40B4-BE49-F238E27FC236}">
                <a16:creationId xmlns:a16="http://schemas.microsoft.com/office/drawing/2014/main" id="{3E62276C-232B-107C-EBEB-B2B9F2AF891F}"/>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EF9EE485-20F8-5FD9-AE47-03182B5470AA}"/>
              </a:ext>
            </a:extLst>
          </p:cNvPr>
          <p:cNvPicPr>
            <a:picLocks noChangeAspect="1"/>
          </p:cNvPicPr>
          <p:nvPr/>
        </p:nvPicPr>
        <p:blipFill>
          <a:blip r:embed="rId2"/>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B447F8B0-C9E2-5BBE-36A5-F9B988E05C00}"/>
              </a:ext>
            </a:extLst>
          </p:cNvPr>
          <p:cNvCxnSpPr>
            <a:cxnSpLocks/>
          </p:cNvCxnSpPr>
          <p:nvPr/>
        </p:nvCxnSpPr>
        <p:spPr>
          <a:xfrm flipV="1">
            <a:off x="5846925" y="1118681"/>
            <a:ext cx="4921594" cy="21306"/>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B9836D32-5323-A402-C94B-80755EB019EB}"/>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90C89E3F-451C-448A-070A-A5B8561B4E7F}"/>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4B3EA508-E5CE-61DF-273C-976E281A4316}"/>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BB0E1D2E-FF25-8C4F-F6C7-09484A98180C}"/>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48F966B9-4099-9679-9207-36C9968A4646}"/>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68F7B949-6652-0A41-5A18-E5F7F8760157}"/>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60029621-6C78-3FC5-440C-E66320CFD63C}"/>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graphicFrame>
        <p:nvGraphicFramePr>
          <p:cNvPr id="7" name="Diagrama 6">
            <a:extLst>
              <a:ext uri="{FF2B5EF4-FFF2-40B4-BE49-F238E27FC236}">
                <a16:creationId xmlns:a16="http://schemas.microsoft.com/office/drawing/2014/main" id="{C195FA67-5BC5-68CE-E55F-0B9339E65B21}"/>
              </a:ext>
            </a:extLst>
          </p:cNvPr>
          <p:cNvGraphicFramePr/>
          <p:nvPr>
            <p:extLst>
              <p:ext uri="{D42A27DB-BD31-4B8C-83A1-F6EECF244321}">
                <p14:modId xmlns:p14="http://schemas.microsoft.com/office/powerpoint/2010/main" val="3654673851"/>
              </p:ext>
            </p:extLst>
          </p:nvPr>
        </p:nvGraphicFramePr>
        <p:xfrm>
          <a:off x="467601" y="1468728"/>
          <a:ext cx="9045388" cy="2619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Gráfico 8" descr="Reunión con relleno sólido">
            <a:extLst>
              <a:ext uri="{FF2B5EF4-FFF2-40B4-BE49-F238E27FC236}">
                <a16:creationId xmlns:a16="http://schemas.microsoft.com/office/drawing/2014/main" id="{0BA02505-A732-8C14-F738-838787E1BBA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674521" y="1283480"/>
            <a:ext cx="647472" cy="647472"/>
          </a:xfrm>
          <a:prstGeom prst="rect">
            <a:avLst/>
          </a:prstGeom>
        </p:spPr>
      </p:pic>
      <p:sp>
        <p:nvSpPr>
          <p:cNvPr id="21" name="CuadroTexto 20">
            <a:extLst>
              <a:ext uri="{FF2B5EF4-FFF2-40B4-BE49-F238E27FC236}">
                <a16:creationId xmlns:a16="http://schemas.microsoft.com/office/drawing/2014/main" id="{A0F51E8B-4DE1-DE09-AC28-F25AB367F60A}"/>
              </a:ext>
            </a:extLst>
          </p:cNvPr>
          <p:cNvSpPr txBox="1"/>
          <p:nvPr/>
        </p:nvSpPr>
        <p:spPr>
          <a:xfrm>
            <a:off x="8845711" y="1874720"/>
            <a:ext cx="2582183" cy="1169551"/>
          </a:xfrm>
          <a:prstGeom prst="rect">
            <a:avLst/>
          </a:prstGeom>
          <a:noFill/>
          <a:ln>
            <a:noFill/>
          </a:ln>
        </p:spPr>
        <p:txBody>
          <a:bodyPr wrap="square">
            <a:spAutoFit/>
          </a:bodyPr>
          <a:lstStyle/>
          <a:p>
            <a:pPr algn="ctr"/>
            <a:r>
              <a:rPr lang="es-ES_tradnl" sz="1400" i="1" noProof="0" dirty="0">
                <a:latin typeface="Aptos" panose="020B0004020202020204" pitchFamily="34" charset="0"/>
              </a:rPr>
              <a:t>El Sistema se sustenta en la </a:t>
            </a:r>
            <a:r>
              <a:rPr lang="es-ES_tradnl" sz="1400" b="1" i="1" noProof="0" dirty="0">
                <a:solidFill>
                  <a:srgbClr val="4EA72E"/>
                </a:solidFill>
                <a:latin typeface="Aptos" panose="020B0004020202020204" pitchFamily="34" charset="0"/>
              </a:rPr>
              <a:t>coordinación y cooperación de sus integrantes</a:t>
            </a:r>
            <a:r>
              <a:rPr lang="es-ES_tradnl" sz="1400" i="1" noProof="0" dirty="0">
                <a:latin typeface="Aptos" panose="020B0004020202020204" pitchFamily="34" charset="0"/>
              </a:rPr>
              <a:t>, quienes desarrollarán acciones para materializar el objeto de Ley </a:t>
            </a:r>
          </a:p>
        </p:txBody>
      </p:sp>
      <p:sp>
        <p:nvSpPr>
          <p:cNvPr id="23" name="CuadroTexto 22">
            <a:extLst>
              <a:ext uri="{FF2B5EF4-FFF2-40B4-BE49-F238E27FC236}">
                <a16:creationId xmlns:a16="http://schemas.microsoft.com/office/drawing/2014/main" id="{3F25BDB8-6E22-1005-21A1-9C50434FF42A}"/>
              </a:ext>
            </a:extLst>
          </p:cNvPr>
          <p:cNvSpPr txBox="1"/>
          <p:nvPr/>
        </p:nvSpPr>
        <p:spPr>
          <a:xfrm>
            <a:off x="1431637" y="4512109"/>
            <a:ext cx="6705878" cy="2031325"/>
          </a:xfrm>
          <a:prstGeom prst="rect">
            <a:avLst/>
          </a:prstGeom>
          <a:noFill/>
          <a:ln>
            <a:solidFill>
              <a:srgbClr val="82C346"/>
            </a:solidFill>
          </a:ln>
        </p:spPr>
        <p:txBody>
          <a:bodyPr wrap="square">
            <a:spAutoFit/>
          </a:bodyPr>
          <a:lstStyle/>
          <a:p>
            <a:pPr marL="266700" indent="-266700" algn="just">
              <a:buClr>
                <a:srgbClr val="4A913B"/>
              </a:buClr>
              <a:buFont typeface="Wingdings" panose="05000000000000000000" pitchFamily="2" charset="2"/>
              <a:buChar char="§"/>
            </a:pPr>
            <a:r>
              <a:rPr lang="es-ES_tradnl" sz="1400" dirty="0">
                <a:latin typeface="Aptos" panose="020B0004020202020204" pitchFamily="34" charset="0"/>
              </a:rPr>
              <a:t>E</a:t>
            </a:r>
            <a:r>
              <a:rPr lang="es-ES_tradnl" sz="1400" noProof="0" dirty="0" err="1">
                <a:latin typeface="Aptos" panose="020B0004020202020204" pitchFamily="34" charset="0"/>
              </a:rPr>
              <a:t>ncargada</a:t>
            </a:r>
            <a:r>
              <a:rPr lang="es-ES_tradnl" sz="1400" noProof="0" dirty="0">
                <a:latin typeface="Aptos" panose="020B0004020202020204" pitchFamily="34" charset="0"/>
              </a:rPr>
              <a:t> de </a:t>
            </a:r>
            <a:r>
              <a:rPr lang="es-ES_tradnl" sz="1400" dirty="0">
                <a:solidFill>
                  <a:srgbClr val="4A913B"/>
                </a:solidFill>
                <a:latin typeface="Aptos" panose="020B0004020202020204" pitchFamily="34" charset="0"/>
              </a:rPr>
              <a:t>velar por el correcto cumplimiento y funcionamiento de la LMAS </a:t>
            </a:r>
            <a:r>
              <a:rPr lang="es-ES_tradnl" sz="1400" noProof="0" dirty="0">
                <a:latin typeface="Aptos" panose="020B0004020202020204" pitchFamily="34" charset="0"/>
              </a:rPr>
              <a:t>y las normas que rigen los procedimientos sectoriales</a:t>
            </a:r>
          </a:p>
          <a:p>
            <a:pPr marL="266700" indent="-266700" algn="just">
              <a:buClr>
                <a:srgbClr val="4A913B"/>
              </a:buClr>
              <a:buFont typeface="Wingdings" panose="05000000000000000000" pitchFamily="2" charset="2"/>
              <a:buChar char="§"/>
            </a:pPr>
            <a:r>
              <a:rPr lang="es-ES_tradnl" sz="1400" noProof="0" dirty="0">
                <a:latin typeface="Aptos" panose="020B0004020202020204" pitchFamily="34" charset="0"/>
              </a:rPr>
              <a:t>Sus funciones puedes clasificarse en 6 grandes categorías</a:t>
            </a:r>
            <a:r>
              <a:rPr lang="es-ES_tradnl" sz="1400" dirty="0">
                <a:latin typeface="Aptos" panose="020B0004020202020204" pitchFamily="34" charset="0"/>
              </a:rPr>
              <a:t>:</a:t>
            </a:r>
          </a:p>
          <a:p>
            <a:pPr marL="533400" lvl="1" indent="-258763" algn="just">
              <a:buFont typeface="+mj-lt"/>
              <a:buAutoNum type="arabicPeriod"/>
            </a:pPr>
            <a:r>
              <a:rPr lang="es-ES_tradnl" sz="1400" dirty="0">
                <a:latin typeface="Aptos" panose="020B0004020202020204" pitchFamily="34" charset="0"/>
              </a:rPr>
              <a:t>Coordinación y facilitación entre órganos sectoriales y personas solicitantes</a:t>
            </a:r>
          </a:p>
          <a:p>
            <a:pPr marL="533400" lvl="1" indent="-258763" algn="just">
              <a:buFont typeface="+mj-lt"/>
              <a:buAutoNum type="arabicPeriod"/>
            </a:pPr>
            <a:r>
              <a:rPr lang="es-ES_tradnl" sz="1400" dirty="0">
                <a:latin typeface="Aptos" panose="020B0004020202020204" pitchFamily="34" charset="0"/>
              </a:rPr>
              <a:t>Supervisión y control procedimental</a:t>
            </a:r>
          </a:p>
          <a:p>
            <a:pPr marL="533400" lvl="1" indent="-258763" algn="just">
              <a:buFont typeface="+mj-lt"/>
              <a:buAutoNum type="arabicPeriod"/>
            </a:pPr>
            <a:r>
              <a:rPr lang="es-ES_tradnl" sz="1400" dirty="0">
                <a:latin typeface="Aptos" panose="020B0004020202020204" pitchFamily="34" charset="0"/>
              </a:rPr>
              <a:t>Asistencia y apoyo técnico </a:t>
            </a:r>
          </a:p>
          <a:p>
            <a:pPr marL="533400" lvl="1" indent="-258763" algn="just">
              <a:buFont typeface="+mj-lt"/>
              <a:buAutoNum type="arabicPeriod"/>
            </a:pPr>
            <a:r>
              <a:rPr lang="es-ES_tradnl" sz="1400" dirty="0">
                <a:latin typeface="Aptos" panose="020B0004020202020204" pitchFamily="34" charset="0"/>
              </a:rPr>
              <a:t>Gestión y administración de sistemas de información y registro</a:t>
            </a:r>
          </a:p>
          <a:p>
            <a:pPr marL="533400" lvl="1" indent="-258763" algn="just">
              <a:buFont typeface="+mj-lt"/>
              <a:buAutoNum type="arabicPeriod"/>
            </a:pPr>
            <a:r>
              <a:rPr lang="es-ES_tradnl" sz="1400" dirty="0">
                <a:latin typeface="Aptos" panose="020B0004020202020204" pitchFamily="34" charset="0"/>
              </a:rPr>
              <a:t>Proposición y colaboración normativa y estratégica</a:t>
            </a:r>
          </a:p>
          <a:p>
            <a:pPr marL="533400" lvl="1" indent="-258763" algn="just">
              <a:buFont typeface="+mj-lt"/>
              <a:buAutoNum type="arabicPeriod"/>
            </a:pPr>
            <a:r>
              <a:rPr lang="es-ES_tradnl" sz="1400" dirty="0">
                <a:latin typeface="Aptos" panose="020B0004020202020204" pitchFamily="34" charset="0"/>
              </a:rPr>
              <a:t>Evaluación y mejora de la gestión pública</a:t>
            </a:r>
            <a:endParaRPr lang="es-ES_tradnl" sz="1400" noProof="0" dirty="0">
              <a:latin typeface="Aptos" panose="020B0004020202020204" pitchFamily="34" charset="0"/>
            </a:endParaRPr>
          </a:p>
        </p:txBody>
      </p:sp>
      <p:sp>
        <p:nvSpPr>
          <p:cNvPr id="30" name="Flecha: a la derecha 29">
            <a:extLst>
              <a:ext uri="{FF2B5EF4-FFF2-40B4-BE49-F238E27FC236}">
                <a16:creationId xmlns:a16="http://schemas.microsoft.com/office/drawing/2014/main" id="{E97E9821-E906-B9FF-B373-540295CB19F6}"/>
              </a:ext>
            </a:extLst>
          </p:cNvPr>
          <p:cNvSpPr/>
          <p:nvPr/>
        </p:nvSpPr>
        <p:spPr>
          <a:xfrm>
            <a:off x="8341990" y="5120330"/>
            <a:ext cx="573742" cy="268942"/>
          </a:xfrm>
          <a:prstGeom prst="rightArrow">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L">
              <a:solidFill>
                <a:schemeClr val="tx1"/>
              </a:solidFill>
            </a:endParaRPr>
          </a:p>
        </p:txBody>
      </p:sp>
      <p:sp>
        <p:nvSpPr>
          <p:cNvPr id="32" name="CuadroTexto 31">
            <a:extLst>
              <a:ext uri="{FF2B5EF4-FFF2-40B4-BE49-F238E27FC236}">
                <a16:creationId xmlns:a16="http://schemas.microsoft.com/office/drawing/2014/main" id="{37148EF9-B60B-E969-A260-DFD9254EB7DD}"/>
              </a:ext>
            </a:extLst>
          </p:cNvPr>
          <p:cNvSpPr txBox="1"/>
          <p:nvPr/>
        </p:nvSpPr>
        <p:spPr>
          <a:xfrm>
            <a:off x="9145132" y="4265887"/>
            <a:ext cx="1983339" cy="2246769"/>
          </a:xfrm>
          <a:prstGeom prst="rect">
            <a:avLst/>
          </a:prstGeom>
          <a:noFill/>
          <a:ln>
            <a:solidFill>
              <a:srgbClr val="82C346"/>
            </a:solidFill>
          </a:ln>
        </p:spPr>
        <p:txBody>
          <a:bodyPr wrap="square">
            <a:spAutoFit/>
          </a:bodyPr>
          <a:lstStyle/>
          <a:p>
            <a:pPr algn="just"/>
            <a:r>
              <a:rPr lang="es-ES_tradnl" sz="1400" noProof="0" dirty="0">
                <a:latin typeface="Aptos" panose="020B0004020202020204" pitchFamily="34" charset="0"/>
              </a:rPr>
              <a:t>Su rol es de carácter procedimental y sistémico, no decisorio, de manera que no puede asumir las competencias sustantivas que el ordenamiento reserva a los órganos especializados</a:t>
            </a:r>
          </a:p>
        </p:txBody>
      </p:sp>
      <p:pic>
        <p:nvPicPr>
          <p:cNvPr id="36" name="Gráfico 35" descr="Portapapeles mezclado con relleno sólido">
            <a:extLst>
              <a:ext uri="{FF2B5EF4-FFF2-40B4-BE49-F238E27FC236}">
                <a16:creationId xmlns:a16="http://schemas.microsoft.com/office/drawing/2014/main" id="{60A69F70-AD71-A2E0-9728-410A1AF2090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150700" y="4265887"/>
            <a:ext cx="619773" cy="619773"/>
          </a:xfrm>
          <a:prstGeom prst="rect">
            <a:avLst/>
          </a:prstGeom>
        </p:spPr>
      </p:pic>
      <p:cxnSp>
        <p:nvCxnSpPr>
          <p:cNvPr id="5" name="Conector angular 4">
            <a:extLst>
              <a:ext uri="{FF2B5EF4-FFF2-40B4-BE49-F238E27FC236}">
                <a16:creationId xmlns:a16="http://schemas.microsoft.com/office/drawing/2014/main" id="{988CA4D7-B5E5-8159-A668-5F6DA03FF0A4}"/>
              </a:ext>
            </a:extLst>
          </p:cNvPr>
          <p:cNvCxnSpPr>
            <a:endCxn id="23" idx="1"/>
          </p:cNvCxnSpPr>
          <p:nvPr/>
        </p:nvCxnSpPr>
        <p:spPr>
          <a:xfrm rot="16200000" flipH="1">
            <a:off x="464224" y="4560358"/>
            <a:ext cx="1703917" cy="230910"/>
          </a:xfrm>
          <a:prstGeom prst="bentConnector2">
            <a:avLst/>
          </a:prstGeom>
          <a:ln w="38100">
            <a:solidFill>
              <a:srgbClr val="50B42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944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B30BC-4723-EE8D-BB65-A4A72BC0DCD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58510E1-77B0-A422-FD75-85015A50B5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7679" y="1527202"/>
            <a:ext cx="8331061" cy="4760031"/>
          </a:xfrm>
          <a:prstGeom prst="rect">
            <a:avLst/>
          </a:prstGeom>
        </p:spPr>
      </p:pic>
      <p:sp>
        <p:nvSpPr>
          <p:cNvPr id="3" name="CuadroTexto 2">
            <a:extLst>
              <a:ext uri="{FF2B5EF4-FFF2-40B4-BE49-F238E27FC236}">
                <a16:creationId xmlns:a16="http://schemas.microsoft.com/office/drawing/2014/main" id="{A7B97511-68B6-7FE2-7C90-E503980ABF5B}"/>
              </a:ext>
            </a:extLst>
          </p:cNvPr>
          <p:cNvSpPr txBox="1"/>
          <p:nvPr/>
        </p:nvSpPr>
        <p:spPr>
          <a:xfrm>
            <a:off x="874795" y="330741"/>
            <a:ext cx="3956019" cy="923330"/>
          </a:xfrm>
          <a:prstGeom prst="rect">
            <a:avLst/>
          </a:prstGeom>
          <a:noFill/>
        </p:spPr>
        <p:txBody>
          <a:bodyPr wrap="none" rtlCol="0">
            <a:spAutoFit/>
          </a:bodyPr>
          <a:lstStyle/>
          <a:p>
            <a:r>
              <a:rPr lang="es-CL" sz="1800" dirty="0" err="1">
                <a:solidFill>
                  <a:srgbClr val="28784A"/>
                </a:solidFill>
                <a:effectLst/>
                <a:latin typeface="Aptos" panose="020B0004020202020204" pitchFamily="34" charset="0"/>
              </a:rPr>
              <a:t>PerPromin</a:t>
            </a:r>
            <a:r>
              <a:rPr lang="es-CL" sz="1800" dirty="0">
                <a:solidFill>
                  <a:srgbClr val="28784A"/>
                </a:solidFill>
                <a:effectLst/>
                <a:latin typeface="Aptos" panose="020B0004020202020204" pitchFamily="34" charset="0"/>
              </a:rPr>
              <a:t> 2026</a:t>
            </a:r>
            <a:br>
              <a:rPr lang="es-CL" sz="1800" dirty="0">
                <a:solidFill>
                  <a:srgbClr val="4B3C3C"/>
                </a:solidFill>
                <a:effectLst/>
                <a:latin typeface="Aptos" panose="020B0004020202020204" pitchFamily="34" charset="0"/>
              </a:rPr>
            </a:br>
            <a:r>
              <a:rPr lang="es-ES" dirty="0">
                <a:solidFill>
                  <a:srgbClr val="4B3C3C"/>
                </a:solidFill>
                <a:latin typeface="Aptos Light" panose="020B0004020202020204" pitchFamily="34" charset="0"/>
              </a:rPr>
              <a:t>Agua y Permisos Sectoriales en Minería</a:t>
            </a:r>
            <a:br>
              <a:rPr lang="es-CL" sz="1800" dirty="0">
                <a:solidFill>
                  <a:srgbClr val="4B3C3C"/>
                </a:solidFill>
                <a:effectLst/>
                <a:latin typeface="Aptos Light" panose="020B0004020202020204" pitchFamily="34" charset="0"/>
              </a:rPr>
            </a:br>
            <a:r>
              <a:rPr lang="es-CL" sz="1800" dirty="0">
                <a:solidFill>
                  <a:srgbClr val="4A913B"/>
                </a:solidFill>
                <a:effectLst/>
                <a:latin typeface="Aptos Light" panose="020B0004020202020204" pitchFamily="34" charset="0"/>
              </a:rPr>
              <a:t>Clasificación de </a:t>
            </a:r>
            <a:r>
              <a:rPr lang="es-CL" dirty="0">
                <a:solidFill>
                  <a:srgbClr val="4A913B"/>
                </a:solidFill>
                <a:latin typeface="Aptos Light" panose="020B0004020202020204" pitchFamily="34" charset="0"/>
              </a:rPr>
              <a:t>Permisos</a:t>
            </a:r>
          </a:p>
        </p:txBody>
      </p:sp>
      <p:sp>
        <p:nvSpPr>
          <p:cNvPr id="12" name="Elipse 11">
            <a:extLst>
              <a:ext uri="{FF2B5EF4-FFF2-40B4-BE49-F238E27FC236}">
                <a16:creationId xmlns:a16="http://schemas.microsoft.com/office/drawing/2014/main" id="{435D6D0E-F03F-50B5-E7B8-2492A5521AC6}"/>
              </a:ext>
            </a:extLst>
          </p:cNvPr>
          <p:cNvSpPr/>
          <p:nvPr/>
        </p:nvSpPr>
        <p:spPr>
          <a:xfrm>
            <a:off x="10874447" y="330741"/>
            <a:ext cx="896026" cy="923330"/>
          </a:xfrm>
          <a:prstGeom prst="ellipse">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82C346"/>
              </a:solidFill>
            </a:endParaRPr>
          </a:p>
        </p:txBody>
      </p:sp>
      <p:pic>
        <p:nvPicPr>
          <p:cNvPr id="11" name="Imagen 10">
            <a:extLst>
              <a:ext uri="{FF2B5EF4-FFF2-40B4-BE49-F238E27FC236}">
                <a16:creationId xmlns:a16="http://schemas.microsoft.com/office/drawing/2014/main" id="{C3FBA37E-82F6-FB60-7377-187530C72497}"/>
              </a:ext>
            </a:extLst>
          </p:cNvPr>
          <p:cNvPicPr>
            <a:picLocks noChangeAspect="1"/>
          </p:cNvPicPr>
          <p:nvPr/>
        </p:nvPicPr>
        <p:blipFill>
          <a:blip r:embed="rId3"/>
          <a:stretch>
            <a:fillRect/>
          </a:stretch>
        </p:blipFill>
        <p:spPr>
          <a:xfrm>
            <a:off x="11046382" y="539549"/>
            <a:ext cx="583334" cy="510417"/>
          </a:xfrm>
          <a:prstGeom prst="rect">
            <a:avLst/>
          </a:prstGeom>
        </p:spPr>
      </p:pic>
      <p:cxnSp>
        <p:nvCxnSpPr>
          <p:cNvPr id="14" name="Conector recto 13">
            <a:extLst>
              <a:ext uri="{FF2B5EF4-FFF2-40B4-BE49-F238E27FC236}">
                <a16:creationId xmlns:a16="http://schemas.microsoft.com/office/drawing/2014/main" id="{C0AAE715-4CB0-84F4-077F-BEABD62F96A3}"/>
              </a:ext>
            </a:extLst>
          </p:cNvPr>
          <p:cNvCxnSpPr>
            <a:cxnSpLocks/>
          </p:cNvCxnSpPr>
          <p:nvPr/>
        </p:nvCxnSpPr>
        <p:spPr>
          <a:xfrm>
            <a:off x="3684494" y="1118681"/>
            <a:ext cx="7084025" cy="0"/>
          </a:xfrm>
          <a:prstGeom prst="line">
            <a:avLst/>
          </a:prstGeom>
          <a:ln>
            <a:solidFill>
              <a:srgbClr val="4B3C3C"/>
            </a:solidFill>
          </a:ln>
        </p:spPr>
        <p:style>
          <a:lnRef idx="1">
            <a:schemeClr val="accent1"/>
          </a:lnRef>
          <a:fillRef idx="0">
            <a:schemeClr val="accent1"/>
          </a:fillRef>
          <a:effectRef idx="0">
            <a:schemeClr val="accent1"/>
          </a:effectRef>
          <a:fontRef idx="minor">
            <a:schemeClr val="tx1"/>
          </a:fontRef>
        </p:style>
      </p:cxnSp>
      <p:grpSp>
        <p:nvGrpSpPr>
          <p:cNvPr id="2" name="Grupo 1">
            <a:extLst>
              <a:ext uri="{FF2B5EF4-FFF2-40B4-BE49-F238E27FC236}">
                <a16:creationId xmlns:a16="http://schemas.microsoft.com/office/drawing/2014/main" id="{8FA35E95-1396-14D8-5079-FBDCDF1C7EA3}"/>
              </a:ext>
            </a:extLst>
          </p:cNvPr>
          <p:cNvGrpSpPr/>
          <p:nvPr/>
        </p:nvGrpSpPr>
        <p:grpSpPr>
          <a:xfrm>
            <a:off x="0" y="7104"/>
            <a:ext cx="375358" cy="6850896"/>
            <a:chOff x="0" y="7104"/>
            <a:chExt cx="375358" cy="6850896"/>
          </a:xfrm>
        </p:grpSpPr>
        <p:sp>
          <p:nvSpPr>
            <p:cNvPr id="10" name="Rectángulo 9">
              <a:extLst>
                <a:ext uri="{FF2B5EF4-FFF2-40B4-BE49-F238E27FC236}">
                  <a16:creationId xmlns:a16="http://schemas.microsoft.com/office/drawing/2014/main" id="{A7AFBE68-E38F-3A68-5ADE-121E8AC8990A}"/>
                </a:ext>
              </a:extLst>
            </p:cNvPr>
            <p:cNvSpPr/>
            <p:nvPr/>
          </p:nvSpPr>
          <p:spPr>
            <a:xfrm>
              <a:off x="0" y="7104"/>
              <a:ext cx="375358" cy="1141534"/>
            </a:xfrm>
            <a:prstGeom prst="rect">
              <a:avLst/>
            </a:prstGeom>
            <a:solidFill>
              <a:srgbClr val="2878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28784B"/>
                </a:solidFill>
              </a:endParaRPr>
            </a:p>
          </p:txBody>
        </p:sp>
        <p:sp>
          <p:nvSpPr>
            <p:cNvPr id="13" name="Rectángulo 12">
              <a:extLst>
                <a:ext uri="{FF2B5EF4-FFF2-40B4-BE49-F238E27FC236}">
                  <a16:creationId xmlns:a16="http://schemas.microsoft.com/office/drawing/2014/main" id="{36B1B294-80E4-3E35-1C5A-663C84A49FF5}"/>
                </a:ext>
              </a:extLst>
            </p:cNvPr>
            <p:cNvSpPr/>
            <p:nvPr/>
          </p:nvSpPr>
          <p:spPr>
            <a:xfrm>
              <a:off x="0" y="1148638"/>
              <a:ext cx="375358" cy="1141534"/>
            </a:xfrm>
            <a:prstGeom prst="rect">
              <a:avLst/>
            </a:prstGeom>
            <a:solidFill>
              <a:srgbClr val="4B91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28784B"/>
                </a:highlight>
              </a:endParaRPr>
            </a:p>
          </p:txBody>
        </p:sp>
        <p:sp>
          <p:nvSpPr>
            <p:cNvPr id="15" name="Rectángulo 14">
              <a:extLst>
                <a:ext uri="{FF2B5EF4-FFF2-40B4-BE49-F238E27FC236}">
                  <a16:creationId xmlns:a16="http://schemas.microsoft.com/office/drawing/2014/main" id="{AE5EF541-E622-A9C5-7F3C-2C1DFEE92014}"/>
                </a:ext>
              </a:extLst>
            </p:cNvPr>
            <p:cNvSpPr/>
            <p:nvPr/>
          </p:nvSpPr>
          <p:spPr>
            <a:xfrm>
              <a:off x="0" y="2287078"/>
              <a:ext cx="375358" cy="1147568"/>
            </a:xfrm>
            <a:prstGeom prst="rect">
              <a:avLst/>
            </a:prstGeom>
            <a:solidFill>
              <a:srgbClr val="50B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id="{2F001264-F1C8-D3D6-F31D-90618811E24A}"/>
                </a:ext>
              </a:extLst>
            </p:cNvPr>
            <p:cNvSpPr/>
            <p:nvPr/>
          </p:nvSpPr>
          <p:spPr>
            <a:xfrm>
              <a:off x="0" y="3428612"/>
              <a:ext cx="375358" cy="1149414"/>
            </a:xfrm>
            <a:prstGeom prst="rect">
              <a:avLst/>
            </a:prstGeom>
            <a:solidFill>
              <a:srgbClr val="82C3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Rectángulo 16">
              <a:extLst>
                <a:ext uri="{FF2B5EF4-FFF2-40B4-BE49-F238E27FC236}">
                  <a16:creationId xmlns:a16="http://schemas.microsoft.com/office/drawing/2014/main" id="{DD00A6D1-C9D8-0DB9-0855-015F411594A9}"/>
                </a:ext>
              </a:extLst>
            </p:cNvPr>
            <p:cNvSpPr/>
            <p:nvPr/>
          </p:nvSpPr>
          <p:spPr>
            <a:xfrm>
              <a:off x="0" y="4576479"/>
              <a:ext cx="375358" cy="1141534"/>
            </a:xfrm>
            <a:prstGeom prst="rect">
              <a:avLst/>
            </a:prstGeom>
            <a:solidFill>
              <a:srgbClr val="AFD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Rectángulo 17">
              <a:extLst>
                <a:ext uri="{FF2B5EF4-FFF2-40B4-BE49-F238E27FC236}">
                  <a16:creationId xmlns:a16="http://schemas.microsoft.com/office/drawing/2014/main" id="{40BF43EB-72DF-D135-9121-E35CCE96EBE7}"/>
                </a:ext>
              </a:extLst>
            </p:cNvPr>
            <p:cNvSpPr/>
            <p:nvPr/>
          </p:nvSpPr>
          <p:spPr>
            <a:xfrm>
              <a:off x="0" y="5716466"/>
              <a:ext cx="375358" cy="1141534"/>
            </a:xfrm>
            <a:prstGeom prst="rect">
              <a:avLst/>
            </a:prstGeom>
            <a:solidFill>
              <a:srgbClr val="D2E1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graphicFrame>
        <p:nvGraphicFramePr>
          <p:cNvPr id="8" name="Tabla 7">
            <a:extLst>
              <a:ext uri="{FF2B5EF4-FFF2-40B4-BE49-F238E27FC236}">
                <a16:creationId xmlns:a16="http://schemas.microsoft.com/office/drawing/2014/main" id="{0CC1A16D-A6A4-9F6F-CCA1-37EFD1DB79F4}"/>
              </a:ext>
            </a:extLst>
          </p:cNvPr>
          <p:cNvGraphicFramePr>
            <a:graphicFrameLocks noGrp="1"/>
          </p:cNvGraphicFramePr>
          <p:nvPr>
            <p:extLst>
              <p:ext uri="{D42A27DB-BD31-4B8C-83A1-F6EECF244321}">
                <p14:modId xmlns:p14="http://schemas.microsoft.com/office/powerpoint/2010/main" val="1592293690"/>
              </p:ext>
            </p:extLst>
          </p:nvPr>
        </p:nvGraphicFramePr>
        <p:xfrm>
          <a:off x="8386621" y="1719405"/>
          <a:ext cx="3383847" cy="3200285"/>
        </p:xfrm>
        <a:graphic>
          <a:graphicData uri="http://schemas.openxmlformats.org/drawingml/2006/table">
            <a:tbl>
              <a:tblPr firstRow="1" firstCol="1" bandRow="1">
                <a:tableStyleId>{912C8C85-51F0-491E-9774-3900AFEF0FD7}</a:tableStyleId>
              </a:tblPr>
              <a:tblGrid>
                <a:gridCol w="1525971">
                  <a:extLst>
                    <a:ext uri="{9D8B030D-6E8A-4147-A177-3AD203B41FA5}">
                      <a16:colId xmlns:a16="http://schemas.microsoft.com/office/drawing/2014/main" val="1129722770"/>
                    </a:ext>
                  </a:extLst>
                </a:gridCol>
                <a:gridCol w="871983">
                  <a:extLst>
                    <a:ext uri="{9D8B030D-6E8A-4147-A177-3AD203B41FA5}">
                      <a16:colId xmlns:a16="http://schemas.microsoft.com/office/drawing/2014/main" val="1090997705"/>
                    </a:ext>
                  </a:extLst>
                </a:gridCol>
                <a:gridCol w="985893">
                  <a:extLst>
                    <a:ext uri="{9D8B030D-6E8A-4147-A177-3AD203B41FA5}">
                      <a16:colId xmlns:a16="http://schemas.microsoft.com/office/drawing/2014/main" val="1628102429"/>
                    </a:ext>
                  </a:extLst>
                </a:gridCol>
              </a:tblGrid>
              <a:tr h="486179">
                <a:tc>
                  <a:txBody>
                    <a:bodyPr/>
                    <a:lstStyle/>
                    <a:p>
                      <a:pPr algn="ctr">
                        <a:lnSpc>
                          <a:spcPct val="115000"/>
                        </a:lnSpc>
                        <a:buNone/>
                      </a:pPr>
                      <a:r>
                        <a:rPr lang="es-419" sz="1100" kern="100" cap="none" baseline="0" dirty="0">
                          <a:effectLst/>
                          <a:latin typeface="Aptos" panose="020B0004020202020204" pitchFamily="34" charset="0"/>
                        </a:rPr>
                        <a:t>Tipología</a:t>
                      </a:r>
                      <a:endParaRPr lang="es-CL" sz="1100" kern="100" cap="none" baseline="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100" kern="100" cap="none" baseline="0" dirty="0">
                          <a:effectLst/>
                          <a:latin typeface="Aptos" panose="020B0004020202020204" pitchFamily="34" charset="0"/>
                        </a:rPr>
                        <a:t>Plazo máximo</a:t>
                      </a:r>
                      <a:endParaRPr lang="es-CL" sz="1100" kern="100" cap="none" baseline="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000" kern="100" cap="none" baseline="0" dirty="0">
                          <a:effectLst/>
                          <a:latin typeface="Aptos" panose="020B0004020202020204" pitchFamily="34" charset="0"/>
                        </a:rPr>
                        <a:t>Silencio administrativo</a:t>
                      </a:r>
                      <a:endParaRPr lang="es-CL" sz="1000" kern="100" cap="none" baseline="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extLst>
                  <a:ext uri="{0D108BD9-81ED-4DB2-BD59-A6C34878D82A}">
                    <a16:rowId xmlns:a16="http://schemas.microsoft.com/office/drawing/2014/main" val="2108076318"/>
                  </a:ext>
                </a:extLst>
              </a:tr>
              <a:tr h="808349">
                <a:tc>
                  <a:txBody>
                    <a:bodyPr/>
                    <a:lstStyle/>
                    <a:p>
                      <a:pPr algn="ctr">
                        <a:lnSpc>
                          <a:spcPct val="115000"/>
                        </a:lnSpc>
                        <a:buNone/>
                      </a:pPr>
                      <a:r>
                        <a:rPr lang="es-419" sz="1200" kern="100" dirty="0">
                          <a:solidFill>
                            <a:srgbClr val="4EA72E"/>
                          </a:solidFill>
                          <a:effectLst/>
                          <a:latin typeface="Aptos" panose="020B0004020202020204" pitchFamily="34" charset="0"/>
                        </a:rPr>
                        <a:t>Autorizaciones de administración o disposición</a:t>
                      </a:r>
                      <a:endParaRPr lang="es-CL" sz="1200" kern="100" dirty="0">
                        <a:solidFill>
                          <a:srgbClr val="4EA72E"/>
                        </a:solidFill>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dirty="0">
                          <a:effectLst/>
                          <a:latin typeface="Aptos" panose="020B0004020202020204" pitchFamily="34" charset="0"/>
                        </a:rPr>
                        <a:t>120 días</a:t>
                      </a:r>
                      <a:endParaRPr lang="es-CL" sz="1200" kern="10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dirty="0">
                          <a:effectLst/>
                          <a:latin typeface="Aptos" panose="020B0004020202020204" pitchFamily="34" charset="0"/>
                        </a:rPr>
                        <a:t>Negativo</a:t>
                      </a:r>
                      <a:endParaRPr lang="es-CL" sz="1200" kern="10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extLst>
                  <a:ext uri="{0D108BD9-81ED-4DB2-BD59-A6C34878D82A}">
                    <a16:rowId xmlns:a16="http://schemas.microsoft.com/office/drawing/2014/main" val="1609109213"/>
                  </a:ext>
                </a:extLst>
              </a:tr>
              <a:tr h="366431">
                <a:tc>
                  <a:txBody>
                    <a:bodyPr/>
                    <a:lstStyle/>
                    <a:p>
                      <a:pPr algn="ctr">
                        <a:lnSpc>
                          <a:spcPct val="115000"/>
                        </a:lnSpc>
                        <a:buNone/>
                      </a:pPr>
                      <a:r>
                        <a:rPr lang="es-419" sz="1200" kern="100" dirty="0">
                          <a:solidFill>
                            <a:srgbClr val="4EA72E"/>
                          </a:solidFill>
                          <a:effectLst/>
                          <a:latin typeface="Aptos" panose="020B0004020202020204" pitchFamily="34" charset="0"/>
                        </a:rPr>
                        <a:t>Localización</a:t>
                      </a:r>
                      <a:endParaRPr lang="es-CL" sz="1200" kern="100" dirty="0">
                        <a:solidFill>
                          <a:srgbClr val="4EA72E"/>
                        </a:solidFill>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dirty="0">
                          <a:effectLst/>
                          <a:latin typeface="Aptos" panose="020B0004020202020204" pitchFamily="34" charset="0"/>
                        </a:rPr>
                        <a:t>50 días</a:t>
                      </a:r>
                      <a:endParaRPr lang="es-CL" sz="1200" kern="10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dirty="0">
                          <a:effectLst/>
                          <a:latin typeface="Aptos" panose="020B0004020202020204" pitchFamily="34" charset="0"/>
                        </a:rPr>
                        <a:t>Negativo</a:t>
                      </a:r>
                      <a:endParaRPr lang="es-CL" sz="1200" kern="10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extLst>
                  <a:ext uri="{0D108BD9-81ED-4DB2-BD59-A6C34878D82A}">
                    <a16:rowId xmlns:a16="http://schemas.microsoft.com/office/drawing/2014/main" val="5170827"/>
                  </a:ext>
                </a:extLst>
              </a:tr>
              <a:tr h="440033">
                <a:tc>
                  <a:txBody>
                    <a:bodyPr/>
                    <a:lstStyle/>
                    <a:p>
                      <a:pPr algn="ctr">
                        <a:lnSpc>
                          <a:spcPct val="115000"/>
                        </a:lnSpc>
                        <a:buNone/>
                      </a:pPr>
                      <a:r>
                        <a:rPr lang="es-419" sz="1200" kern="100">
                          <a:solidFill>
                            <a:srgbClr val="4EA72E"/>
                          </a:solidFill>
                          <a:effectLst/>
                          <a:latin typeface="Aptos" panose="020B0004020202020204" pitchFamily="34" charset="0"/>
                        </a:rPr>
                        <a:t>Profesional o servicio</a:t>
                      </a:r>
                      <a:endParaRPr lang="es-CL" sz="1200" kern="100">
                        <a:solidFill>
                          <a:srgbClr val="4EA72E"/>
                        </a:solidFill>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a:effectLst/>
                          <a:latin typeface="Aptos" panose="020B0004020202020204" pitchFamily="34" charset="0"/>
                        </a:rPr>
                        <a:t>60 días</a:t>
                      </a:r>
                      <a:endParaRPr lang="es-CL" sz="1200" kern="10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dirty="0">
                          <a:effectLst/>
                          <a:latin typeface="Aptos" panose="020B0004020202020204" pitchFamily="34" charset="0"/>
                        </a:rPr>
                        <a:t>Negativo</a:t>
                      </a:r>
                      <a:endParaRPr lang="es-CL" sz="1200" kern="10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extLst>
                  <a:ext uri="{0D108BD9-81ED-4DB2-BD59-A6C34878D82A}">
                    <a16:rowId xmlns:a16="http://schemas.microsoft.com/office/drawing/2014/main" val="4162618106"/>
                  </a:ext>
                </a:extLst>
              </a:tr>
              <a:tr h="366431">
                <a:tc>
                  <a:txBody>
                    <a:bodyPr/>
                    <a:lstStyle/>
                    <a:p>
                      <a:pPr algn="ctr">
                        <a:lnSpc>
                          <a:spcPct val="115000"/>
                        </a:lnSpc>
                        <a:buNone/>
                      </a:pPr>
                      <a:r>
                        <a:rPr lang="es-419" sz="1200" kern="100">
                          <a:solidFill>
                            <a:srgbClr val="4EA72E"/>
                          </a:solidFill>
                          <a:effectLst/>
                          <a:latin typeface="Aptos" panose="020B0004020202020204" pitchFamily="34" charset="0"/>
                        </a:rPr>
                        <a:t>Proyecto</a:t>
                      </a:r>
                      <a:endParaRPr lang="es-CL" sz="1200" kern="100">
                        <a:solidFill>
                          <a:srgbClr val="4EA72E"/>
                        </a:solidFill>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a:effectLst/>
                          <a:latin typeface="Aptos" panose="020B0004020202020204" pitchFamily="34" charset="0"/>
                        </a:rPr>
                        <a:t>50 días</a:t>
                      </a:r>
                      <a:endParaRPr lang="es-CL" sz="1200" kern="10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dirty="0">
                          <a:effectLst/>
                          <a:latin typeface="Aptos" panose="020B0004020202020204" pitchFamily="34" charset="0"/>
                        </a:rPr>
                        <a:t>Positivo</a:t>
                      </a:r>
                      <a:endParaRPr lang="es-CL" sz="1200" kern="10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extLst>
                  <a:ext uri="{0D108BD9-81ED-4DB2-BD59-A6C34878D82A}">
                    <a16:rowId xmlns:a16="http://schemas.microsoft.com/office/drawing/2014/main" val="973455908"/>
                  </a:ext>
                </a:extLst>
              </a:tr>
              <a:tr h="366431">
                <a:tc>
                  <a:txBody>
                    <a:bodyPr/>
                    <a:lstStyle/>
                    <a:p>
                      <a:pPr algn="ctr">
                        <a:lnSpc>
                          <a:spcPct val="115000"/>
                        </a:lnSpc>
                        <a:buNone/>
                      </a:pPr>
                      <a:r>
                        <a:rPr lang="es-419" sz="1200" kern="100">
                          <a:solidFill>
                            <a:srgbClr val="4EA72E"/>
                          </a:solidFill>
                          <a:effectLst/>
                          <a:latin typeface="Aptos" panose="020B0004020202020204" pitchFamily="34" charset="0"/>
                        </a:rPr>
                        <a:t>Funcionamiento</a:t>
                      </a:r>
                      <a:endParaRPr lang="es-CL" sz="1200" kern="100">
                        <a:solidFill>
                          <a:srgbClr val="4EA72E"/>
                        </a:solidFill>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a:effectLst/>
                          <a:latin typeface="Aptos" panose="020B0004020202020204" pitchFamily="34" charset="0"/>
                        </a:rPr>
                        <a:t>25 días</a:t>
                      </a:r>
                      <a:endParaRPr lang="es-CL" sz="1200" kern="10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dirty="0">
                          <a:effectLst/>
                          <a:latin typeface="Aptos" panose="020B0004020202020204" pitchFamily="34" charset="0"/>
                        </a:rPr>
                        <a:t>Positivo</a:t>
                      </a:r>
                      <a:endParaRPr lang="es-CL" sz="1200" kern="10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extLst>
                  <a:ext uri="{0D108BD9-81ED-4DB2-BD59-A6C34878D82A}">
                    <a16:rowId xmlns:a16="http://schemas.microsoft.com/office/drawing/2014/main" val="1269343517"/>
                  </a:ext>
                </a:extLst>
              </a:tr>
              <a:tr h="366431">
                <a:tc>
                  <a:txBody>
                    <a:bodyPr/>
                    <a:lstStyle/>
                    <a:p>
                      <a:pPr algn="ctr">
                        <a:lnSpc>
                          <a:spcPct val="115000"/>
                        </a:lnSpc>
                        <a:buNone/>
                      </a:pPr>
                      <a:r>
                        <a:rPr lang="es-419" sz="1200" kern="100" dirty="0">
                          <a:solidFill>
                            <a:srgbClr val="4EA72E"/>
                          </a:solidFill>
                          <a:effectLst/>
                          <a:latin typeface="Aptos" panose="020B0004020202020204" pitchFamily="34" charset="0"/>
                        </a:rPr>
                        <a:t>Otras</a:t>
                      </a:r>
                      <a:endParaRPr lang="es-CL" sz="1200" kern="100" dirty="0">
                        <a:solidFill>
                          <a:srgbClr val="4EA72E"/>
                        </a:solidFill>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a:effectLst/>
                          <a:latin typeface="Aptos" panose="020B0004020202020204" pitchFamily="34" charset="0"/>
                        </a:rPr>
                        <a:t>60 días</a:t>
                      </a:r>
                      <a:endParaRPr lang="es-CL" sz="1200" kern="10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tc>
                  <a:txBody>
                    <a:bodyPr/>
                    <a:lstStyle/>
                    <a:p>
                      <a:pPr algn="ctr">
                        <a:lnSpc>
                          <a:spcPct val="115000"/>
                        </a:lnSpc>
                        <a:buNone/>
                      </a:pPr>
                      <a:r>
                        <a:rPr lang="es-419" sz="1200" kern="100" dirty="0">
                          <a:effectLst/>
                          <a:latin typeface="Aptos" panose="020B0004020202020204" pitchFamily="34" charset="0"/>
                        </a:rPr>
                        <a:t>Positivo</a:t>
                      </a:r>
                      <a:endParaRPr lang="es-CL" sz="1200" kern="100" dirty="0">
                        <a:effectLst/>
                        <a:latin typeface="Aptos" panose="020B0004020202020204" pitchFamily="34" charset="0"/>
                        <a:ea typeface="Times New Roman" panose="02020603050405020304" pitchFamily="18" charset="0"/>
                      </a:endParaRPr>
                    </a:p>
                  </a:txBody>
                  <a:tcPr marL="68580" marR="68580" marT="0"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tcPr>
                </a:tc>
                <a:extLst>
                  <a:ext uri="{0D108BD9-81ED-4DB2-BD59-A6C34878D82A}">
                    <a16:rowId xmlns:a16="http://schemas.microsoft.com/office/drawing/2014/main" val="3124339148"/>
                  </a:ext>
                </a:extLst>
              </a:tr>
            </a:tbl>
          </a:graphicData>
        </a:graphic>
      </p:graphicFrame>
      <p:sp>
        <p:nvSpPr>
          <p:cNvPr id="20" name="CuadroTexto 19">
            <a:extLst>
              <a:ext uri="{FF2B5EF4-FFF2-40B4-BE49-F238E27FC236}">
                <a16:creationId xmlns:a16="http://schemas.microsoft.com/office/drawing/2014/main" id="{033F417F-43A9-9675-1DBE-6445058DC848}"/>
              </a:ext>
            </a:extLst>
          </p:cNvPr>
          <p:cNvSpPr txBox="1"/>
          <p:nvPr/>
        </p:nvSpPr>
        <p:spPr>
          <a:xfrm>
            <a:off x="8997306" y="5395317"/>
            <a:ext cx="2632410" cy="1293971"/>
          </a:xfrm>
          <a:prstGeom prst="roundRect">
            <a:avLst/>
          </a:prstGeom>
          <a:noFill/>
          <a:ln w="22225">
            <a:solidFill>
              <a:srgbClr val="4EA72E"/>
            </a:solidFill>
            <a:prstDash val="dash"/>
          </a:ln>
        </p:spPr>
        <p:txBody>
          <a:bodyPr wrap="square">
            <a:spAutoFit/>
          </a:bodyPr>
          <a:lstStyle/>
          <a:p>
            <a:pPr algn="ctr">
              <a:buNone/>
            </a:pPr>
            <a:r>
              <a:rPr lang="es-ES_tradnl" sz="1000" b="1" noProof="0" dirty="0">
                <a:solidFill>
                  <a:srgbClr val="4EA72E"/>
                </a:solidFill>
                <a:effectLst/>
                <a:ea typeface="Arial" panose="020B0604020202020204" pitchFamily="34" charset="0"/>
              </a:rPr>
              <a:t>Artículo 24.- </a:t>
            </a:r>
            <a:endParaRPr lang="es-ES_tradnl" sz="1000" noProof="0" dirty="0">
              <a:solidFill>
                <a:srgbClr val="4EA72E"/>
              </a:solidFill>
              <a:effectLst/>
              <a:ea typeface="Arial" panose="020B0604020202020204" pitchFamily="34" charset="0"/>
            </a:endParaRPr>
          </a:p>
          <a:p>
            <a:pPr algn="ctr">
              <a:buNone/>
            </a:pPr>
            <a:r>
              <a:rPr lang="es-ES_tradnl" sz="1000" i="1" noProof="0" dirty="0">
                <a:effectLst/>
                <a:ea typeface="Arial" panose="020B0604020202020204" pitchFamily="34" charset="0"/>
              </a:rPr>
              <a:t>‘’Transcurrido el plazo legal para resolver acerca de una solicitud de autorización sin que el órgano sectorial se pronuncie sobre ella, la persona interesada estará legitimada para hacer valer el silencio administrativo’’</a:t>
            </a:r>
            <a:r>
              <a:rPr lang="es-ES_tradnl" sz="1000" noProof="0" dirty="0">
                <a:effectLst/>
                <a:ea typeface="Arial" panose="020B0604020202020204" pitchFamily="34" charset="0"/>
              </a:rPr>
              <a:t> </a:t>
            </a:r>
          </a:p>
        </p:txBody>
      </p:sp>
      <p:cxnSp>
        <p:nvCxnSpPr>
          <p:cNvPr id="25" name="Conector recto de flecha 24">
            <a:extLst>
              <a:ext uri="{FF2B5EF4-FFF2-40B4-BE49-F238E27FC236}">
                <a16:creationId xmlns:a16="http://schemas.microsoft.com/office/drawing/2014/main" id="{BF751F95-47EA-1F16-69EC-5A38824B14E4}"/>
              </a:ext>
            </a:extLst>
          </p:cNvPr>
          <p:cNvCxnSpPr/>
          <p:nvPr/>
        </p:nvCxnSpPr>
        <p:spPr>
          <a:xfrm>
            <a:off x="10313511" y="5018999"/>
            <a:ext cx="0" cy="283657"/>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78532274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1105</TotalTime>
  <Words>2633</Words>
  <Application>Microsoft Macintosh PowerPoint</Application>
  <PresentationFormat>Panorámica</PresentationFormat>
  <Paragraphs>228</Paragraphs>
  <Slides>18</Slides>
  <Notes>0</Notes>
  <HiddenSlides>5</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18</vt:i4>
      </vt:variant>
    </vt:vector>
  </HeadingPairs>
  <TitlesOfParts>
    <vt:vector size="28" baseType="lpstr">
      <vt:lpstr>Aptos</vt:lpstr>
      <vt:lpstr>Aptos Display</vt:lpstr>
      <vt:lpstr>Aptos Light</vt:lpstr>
      <vt:lpstr>Aptos SemiBold</vt:lpstr>
      <vt:lpstr>Arial</vt:lpstr>
      <vt:lpstr>Calibri</vt:lpstr>
      <vt:lpstr>Calibri Light</vt:lpstr>
      <vt:lpstr>Letra del sistema regular</vt:lpstr>
      <vt:lpstr>Wingdings</vt:lpstr>
      <vt:lpstr>Tema de Office</vt:lpstr>
      <vt:lpstr>Agua y Permisos Sectoriales en Minería Desafíos estratégicos y oportunidades para el desarrollo de proyectos PerProMin 2026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Agua y Permisos Sectoriales en Minería Desafíos estratégicos y oportunidades para el desarrollo de proyectos PerProMin 2026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PLANIFICACIÓN ESTRATÉGICA 2025 METODOLOGÍA DE TRABAJO EQUIPO LEGAL - SENIOR</dc:title>
  <dc:creator>Microsoft Office User</dc:creator>
  <cp:lastModifiedBy>Paulina Riquelme</cp:lastModifiedBy>
  <cp:revision>11</cp:revision>
  <dcterms:created xsi:type="dcterms:W3CDTF">2026-06-12T17:32:31Z</dcterms:created>
  <dcterms:modified xsi:type="dcterms:W3CDTF">2026-08-05T05:45:34Z</dcterms:modified>
</cp:coreProperties>
</file>