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92" r:id="rId6"/>
    <p:sldId id="293" r:id="rId7"/>
    <p:sldId id="261" r:id="rId8"/>
    <p:sldId id="266" r:id="rId9"/>
    <p:sldId id="291" r:id="rId10"/>
    <p:sldId id="258" r:id="rId11"/>
    <p:sldId id="294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249"/>
    <a:srgbClr val="ECE6FF"/>
    <a:srgbClr val="F4F4F4"/>
    <a:srgbClr val="5B4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F3C30-2BBD-465E-8BA6-C92916F66F72}" v="17" dt="2025-08-05T20:29:18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86" autoAdjust="0"/>
  </p:normalViewPr>
  <p:slideViewPr>
    <p:cSldViewPr snapToGrid="0">
      <p:cViewPr varScale="1">
        <p:scale>
          <a:sx n="87" d="100"/>
          <a:sy n="87" d="100"/>
        </p:scale>
        <p:origin x="147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63236-D00E-48BC-9F51-E4B8F7C1E7B8}" type="datetimeFigureOut">
              <a:rPr lang="es-CL" smtClean="0"/>
              <a:t>05-08-2025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3EF5A-0F1D-4CD6-A574-CE9B16DFD28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510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241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071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4B66-0A2E-0FBF-C2C9-ADF4826E4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064954B-F860-F908-B52C-F5F12759D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3315E5-F61C-EB3F-6000-2965D45A2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EC59BF-982D-325D-A475-B189B961F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973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189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Solución tecnología, online, colaborativo, centralizado, seguro, actualizado, fácil de uso, multiusuario.</a:t>
            </a:r>
          </a:p>
          <a:p>
            <a:r>
              <a:rPr lang="es-CL" dirty="0"/>
              <a:t>Gestión con herramienta moderna, tecnológica.</a:t>
            </a:r>
          </a:p>
          <a:p>
            <a:r>
              <a:rPr lang="es-CL" dirty="0"/>
              <a:t>Flexible, amigable, control en línea, incorruptible, certificados.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336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Situación actual. </a:t>
            </a:r>
          </a:p>
          <a:p>
            <a:r>
              <a:rPr lang="es-CL" dirty="0"/>
              <a:t>Incertidumbre en cuales permisos y su estado, plazos, contenido, gestión por planillas </a:t>
            </a:r>
            <a:r>
              <a:rPr lang="es-CL" dirty="0" err="1"/>
              <a:t>Excels</a:t>
            </a:r>
            <a:r>
              <a:rPr lang="es-CL" dirty="0"/>
              <a:t>, equipos segregados, poca visibilidad, mucho tiempo.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319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8062-D747-9405-AAF4-35FC1B3C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66715D-4813-B3C8-9595-6FD689767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03EC81-FAFA-AB1F-BE04-057E7D907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E35A81-44C7-87E4-5972-74A6863B5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3EF5A-0F1D-4CD6-A574-CE9B16DFD28E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43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470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1248126" y="513894"/>
            <a:ext cx="10204397" cy="5905957"/>
          </a:xfrm>
          <a:custGeom>
            <a:avLst/>
            <a:gdLst>
              <a:gd name="connsiteX0" fmla="*/ 3321987 w 10204397"/>
              <a:gd name="connsiteY0" fmla="*/ 0 h 5905957"/>
              <a:gd name="connsiteX1" fmla="*/ 10204397 w 10204397"/>
              <a:gd name="connsiteY1" fmla="*/ 0 h 5905957"/>
              <a:gd name="connsiteX2" fmla="*/ 10204397 w 10204397"/>
              <a:gd name="connsiteY2" fmla="*/ 3781608 h 5905957"/>
              <a:gd name="connsiteX3" fmla="*/ 10204395 w 10204397"/>
              <a:gd name="connsiteY3" fmla="*/ 3781610 h 5905957"/>
              <a:gd name="connsiteX4" fmla="*/ 10204395 w 10204397"/>
              <a:gd name="connsiteY4" fmla="*/ 3756846 h 5905957"/>
              <a:gd name="connsiteX5" fmla="*/ 7774714 w 10204397"/>
              <a:gd name="connsiteY5" fmla="*/ 5905957 h 5905957"/>
              <a:gd name="connsiteX6" fmla="*/ 0 w 10204397"/>
              <a:gd name="connsiteY6" fmla="*/ 5905957 h 5905957"/>
              <a:gd name="connsiteX7" fmla="*/ 0 w 10204397"/>
              <a:gd name="connsiteY7" fmla="*/ 2926409 h 5905957"/>
              <a:gd name="connsiteX8" fmla="*/ 1690741 w 10204397"/>
              <a:gd name="connsiteY8" fmla="*/ 1430909 h 5905957"/>
              <a:gd name="connsiteX9" fmla="*/ 1694368 w 10204397"/>
              <a:gd name="connsiteY9" fmla="*/ 1435023 h 590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04397" h="5905957">
                <a:moveTo>
                  <a:pt x="3321987" y="0"/>
                </a:moveTo>
                <a:lnTo>
                  <a:pt x="10204397" y="0"/>
                </a:lnTo>
                <a:lnTo>
                  <a:pt x="10204397" y="3781608"/>
                </a:lnTo>
                <a:lnTo>
                  <a:pt x="10204395" y="3781610"/>
                </a:lnTo>
                <a:lnTo>
                  <a:pt x="10204395" y="3756846"/>
                </a:lnTo>
                <a:lnTo>
                  <a:pt x="7774714" y="5905957"/>
                </a:lnTo>
                <a:lnTo>
                  <a:pt x="0" y="5905957"/>
                </a:lnTo>
                <a:lnTo>
                  <a:pt x="0" y="2926409"/>
                </a:lnTo>
                <a:lnTo>
                  <a:pt x="1690741" y="1430909"/>
                </a:lnTo>
                <a:lnTo>
                  <a:pt x="1694368" y="14350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92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039076" y="2567850"/>
            <a:ext cx="10152924" cy="4290149"/>
          </a:xfrm>
          <a:custGeom>
            <a:avLst/>
            <a:gdLst>
              <a:gd name="connsiteX0" fmla="*/ 4060877 w 10152924"/>
              <a:gd name="connsiteY0" fmla="*/ 0 h 4290149"/>
              <a:gd name="connsiteX1" fmla="*/ 10152924 w 10152924"/>
              <a:gd name="connsiteY1" fmla="*/ 0 h 4290149"/>
              <a:gd name="connsiteX2" fmla="*/ 10152924 w 10152924"/>
              <a:gd name="connsiteY2" fmla="*/ 4290149 h 4290149"/>
              <a:gd name="connsiteX3" fmla="*/ 0 w 10152924"/>
              <a:gd name="connsiteY3" fmla="*/ 4290149 h 429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2924" h="4290149">
                <a:moveTo>
                  <a:pt x="4060877" y="0"/>
                </a:moveTo>
                <a:lnTo>
                  <a:pt x="10152924" y="0"/>
                </a:lnTo>
                <a:lnTo>
                  <a:pt x="10152924" y="4290149"/>
                </a:lnTo>
                <a:lnTo>
                  <a:pt x="0" y="42901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41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414464" y="3998314"/>
            <a:ext cx="2576813" cy="1810713"/>
          </a:xfrm>
          <a:custGeom>
            <a:avLst/>
            <a:gdLst>
              <a:gd name="connsiteX0" fmla="*/ 452678 w 2576813"/>
              <a:gd name="connsiteY0" fmla="*/ 0 h 1810713"/>
              <a:gd name="connsiteX1" fmla="*/ 2576813 w 2576813"/>
              <a:gd name="connsiteY1" fmla="*/ 0 h 1810713"/>
              <a:gd name="connsiteX2" fmla="*/ 2124135 w 2576813"/>
              <a:gd name="connsiteY2" fmla="*/ 1810713 h 1810713"/>
              <a:gd name="connsiteX3" fmla="*/ 0 w 2576813"/>
              <a:gd name="connsiteY3" fmla="*/ 1810713 h 18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813" h="1810713">
                <a:moveTo>
                  <a:pt x="452678" y="0"/>
                </a:moveTo>
                <a:lnTo>
                  <a:pt x="2576813" y="0"/>
                </a:lnTo>
                <a:lnTo>
                  <a:pt x="2124135" y="1810713"/>
                </a:lnTo>
                <a:lnTo>
                  <a:pt x="0" y="1810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76650" y="3998315"/>
            <a:ext cx="2576713" cy="1810713"/>
          </a:xfrm>
          <a:custGeom>
            <a:avLst/>
            <a:gdLst>
              <a:gd name="connsiteX0" fmla="*/ 452578 w 2576713"/>
              <a:gd name="connsiteY0" fmla="*/ 0 h 1810713"/>
              <a:gd name="connsiteX1" fmla="*/ 2576713 w 2576713"/>
              <a:gd name="connsiteY1" fmla="*/ 0 h 1810713"/>
              <a:gd name="connsiteX2" fmla="*/ 2124035 w 2576713"/>
              <a:gd name="connsiteY2" fmla="*/ 1810713 h 1810713"/>
              <a:gd name="connsiteX3" fmla="*/ 0 w 2576713"/>
              <a:gd name="connsiteY3" fmla="*/ 1810713 h 1810713"/>
              <a:gd name="connsiteX4" fmla="*/ 0 w 2576713"/>
              <a:gd name="connsiteY4" fmla="*/ 1810313 h 18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713" h="1810713">
                <a:moveTo>
                  <a:pt x="452578" y="0"/>
                </a:moveTo>
                <a:lnTo>
                  <a:pt x="2576713" y="0"/>
                </a:lnTo>
                <a:lnTo>
                  <a:pt x="2124035" y="1810713"/>
                </a:lnTo>
                <a:lnTo>
                  <a:pt x="0" y="1810713"/>
                </a:lnTo>
                <a:lnTo>
                  <a:pt x="0" y="18103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200726" y="3998315"/>
            <a:ext cx="2576813" cy="1810713"/>
          </a:xfrm>
          <a:custGeom>
            <a:avLst/>
            <a:gdLst>
              <a:gd name="connsiteX0" fmla="*/ 452678 w 2576813"/>
              <a:gd name="connsiteY0" fmla="*/ 0 h 1810713"/>
              <a:gd name="connsiteX1" fmla="*/ 2576813 w 2576813"/>
              <a:gd name="connsiteY1" fmla="*/ 0 h 1810713"/>
              <a:gd name="connsiteX2" fmla="*/ 2124135 w 2576813"/>
              <a:gd name="connsiteY2" fmla="*/ 1810713 h 1810713"/>
              <a:gd name="connsiteX3" fmla="*/ 0 w 2576813"/>
              <a:gd name="connsiteY3" fmla="*/ 1810713 h 18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6813" h="1810713">
                <a:moveTo>
                  <a:pt x="452678" y="0"/>
                </a:moveTo>
                <a:lnTo>
                  <a:pt x="2576813" y="0"/>
                </a:lnTo>
                <a:lnTo>
                  <a:pt x="2124135" y="1810713"/>
                </a:lnTo>
                <a:lnTo>
                  <a:pt x="0" y="1810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86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6858002"/>
          </a:xfrm>
          <a:custGeom>
            <a:avLst/>
            <a:gdLst>
              <a:gd name="connsiteX0" fmla="*/ 4113690 w 12192000"/>
              <a:gd name="connsiteY0" fmla="*/ 0 h 6858002"/>
              <a:gd name="connsiteX1" fmla="*/ 12192000 w 12192000"/>
              <a:gd name="connsiteY1" fmla="*/ 0 h 6858002"/>
              <a:gd name="connsiteX2" fmla="*/ 12192000 w 12192000"/>
              <a:gd name="connsiteY2" fmla="*/ 6858002 h 6858002"/>
              <a:gd name="connsiteX3" fmla="*/ 0 w 12192000"/>
              <a:gd name="connsiteY3" fmla="*/ 6858002 h 6858002"/>
              <a:gd name="connsiteX4" fmla="*/ 0 w 12192000"/>
              <a:gd name="connsiteY4" fmla="*/ 353639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2">
                <a:moveTo>
                  <a:pt x="4113690" y="0"/>
                </a:moveTo>
                <a:lnTo>
                  <a:pt x="12192000" y="0"/>
                </a:lnTo>
                <a:lnTo>
                  <a:pt x="12192000" y="6858002"/>
                </a:lnTo>
                <a:lnTo>
                  <a:pt x="0" y="6858002"/>
                </a:lnTo>
                <a:lnTo>
                  <a:pt x="0" y="35363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543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65323" y="-1"/>
            <a:ext cx="6726679" cy="6858000"/>
          </a:xfrm>
          <a:custGeom>
            <a:avLst/>
            <a:gdLst>
              <a:gd name="connsiteX0" fmla="*/ 1681670 w 6726679"/>
              <a:gd name="connsiteY0" fmla="*/ 0 h 6858000"/>
              <a:gd name="connsiteX1" fmla="*/ 6726679 w 6726679"/>
              <a:gd name="connsiteY1" fmla="*/ 0 h 6858000"/>
              <a:gd name="connsiteX2" fmla="*/ 5045009 w 6726679"/>
              <a:gd name="connsiteY2" fmla="*/ 6858000 h 6858000"/>
              <a:gd name="connsiteX3" fmla="*/ 0 w 67266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6679" h="6858000">
                <a:moveTo>
                  <a:pt x="1681670" y="0"/>
                </a:moveTo>
                <a:lnTo>
                  <a:pt x="6726679" y="0"/>
                </a:lnTo>
                <a:lnTo>
                  <a:pt x="50450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03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53422" y="-2"/>
            <a:ext cx="4857750" cy="2647950"/>
          </a:xfrm>
          <a:custGeom>
            <a:avLst/>
            <a:gdLst>
              <a:gd name="connsiteX0" fmla="*/ 661988 w 4857750"/>
              <a:gd name="connsiteY0" fmla="*/ 0 h 2647950"/>
              <a:gd name="connsiteX1" fmla="*/ 4857750 w 4857750"/>
              <a:gd name="connsiteY1" fmla="*/ 0 h 2647950"/>
              <a:gd name="connsiteX2" fmla="*/ 4195763 w 4857750"/>
              <a:gd name="connsiteY2" fmla="*/ 2647950 h 2647950"/>
              <a:gd name="connsiteX3" fmla="*/ 0 w 4857750"/>
              <a:gd name="connsiteY3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0" h="2647950">
                <a:moveTo>
                  <a:pt x="661988" y="0"/>
                </a:moveTo>
                <a:lnTo>
                  <a:pt x="4857750" y="0"/>
                </a:lnTo>
                <a:lnTo>
                  <a:pt x="4195763" y="2647950"/>
                </a:lnTo>
                <a:lnTo>
                  <a:pt x="0" y="264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305550" y="2902430"/>
            <a:ext cx="5305822" cy="3555520"/>
          </a:xfrm>
          <a:custGeom>
            <a:avLst/>
            <a:gdLst>
              <a:gd name="connsiteX0" fmla="*/ 888880 w 5305822"/>
              <a:gd name="connsiteY0" fmla="*/ 0 h 3555520"/>
              <a:gd name="connsiteX1" fmla="*/ 5305822 w 5305822"/>
              <a:gd name="connsiteY1" fmla="*/ 0 h 3555520"/>
              <a:gd name="connsiteX2" fmla="*/ 4416942 w 5305822"/>
              <a:gd name="connsiteY2" fmla="*/ 3555520 h 3555520"/>
              <a:gd name="connsiteX3" fmla="*/ 0 w 5305822"/>
              <a:gd name="connsiteY3" fmla="*/ 3555520 h 35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822" h="3555520">
                <a:moveTo>
                  <a:pt x="888880" y="0"/>
                </a:moveTo>
                <a:lnTo>
                  <a:pt x="5305822" y="0"/>
                </a:lnTo>
                <a:lnTo>
                  <a:pt x="4416942" y="3555520"/>
                </a:lnTo>
                <a:lnTo>
                  <a:pt x="0" y="3555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04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948692" y="2242525"/>
            <a:ext cx="5773408" cy="2324100"/>
          </a:xfrm>
          <a:custGeom>
            <a:avLst/>
            <a:gdLst>
              <a:gd name="connsiteX0" fmla="*/ 581025 w 5773408"/>
              <a:gd name="connsiteY0" fmla="*/ 0 h 2324100"/>
              <a:gd name="connsiteX1" fmla="*/ 5773408 w 5773408"/>
              <a:gd name="connsiteY1" fmla="*/ 0 h 2324100"/>
              <a:gd name="connsiteX2" fmla="*/ 5192383 w 5773408"/>
              <a:gd name="connsiteY2" fmla="*/ 2324100 h 2324100"/>
              <a:gd name="connsiteX3" fmla="*/ 0 w 5773408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3408" h="2324100">
                <a:moveTo>
                  <a:pt x="581025" y="0"/>
                </a:moveTo>
                <a:lnTo>
                  <a:pt x="5773408" y="0"/>
                </a:lnTo>
                <a:lnTo>
                  <a:pt x="5192383" y="2324100"/>
                </a:lnTo>
                <a:lnTo>
                  <a:pt x="0" y="2324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148652" y="2883762"/>
            <a:ext cx="2813878" cy="2324100"/>
          </a:xfrm>
          <a:custGeom>
            <a:avLst/>
            <a:gdLst>
              <a:gd name="connsiteX0" fmla="*/ 581025 w 2813878"/>
              <a:gd name="connsiteY0" fmla="*/ 0 h 2324100"/>
              <a:gd name="connsiteX1" fmla="*/ 2813878 w 2813878"/>
              <a:gd name="connsiteY1" fmla="*/ 0 h 2324100"/>
              <a:gd name="connsiteX2" fmla="*/ 2232853 w 2813878"/>
              <a:gd name="connsiteY2" fmla="*/ 2324100 h 2324100"/>
              <a:gd name="connsiteX3" fmla="*/ 0 w 2813878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3878" h="2324100">
                <a:moveTo>
                  <a:pt x="581025" y="0"/>
                </a:moveTo>
                <a:lnTo>
                  <a:pt x="2813878" y="0"/>
                </a:lnTo>
                <a:lnTo>
                  <a:pt x="2232853" y="2324100"/>
                </a:lnTo>
                <a:lnTo>
                  <a:pt x="0" y="2324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3717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248399" y="3886200"/>
            <a:ext cx="5619751" cy="2647950"/>
          </a:xfrm>
          <a:custGeom>
            <a:avLst/>
            <a:gdLst>
              <a:gd name="connsiteX0" fmla="*/ 661988 w 5619751"/>
              <a:gd name="connsiteY0" fmla="*/ 0 h 2647950"/>
              <a:gd name="connsiteX1" fmla="*/ 5619751 w 5619751"/>
              <a:gd name="connsiteY1" fmla="*/ 0 h 2647950"/>
              <a:gd name="connsiteX2" fmla="*/ 4957764 w 5619751"/>
              <a:gd name="connsiteY2" fmla="*/ 2647950 h 2647950"/>
              <a:gd name="connsiteX3" fmla="*/ 0 w 5619751"/>
              <a:gd name="connsiteY3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1" h="2647950">
                <a:moveTo>
                  <a:pt x="661988" y="0"/>
                </a:moveTo>
                <a:lnTo>
                  <a:pt x="5619751" y="0"/>
                </a:lnTo>
                <a:lnTo>
                  <a:pt x="4957764" y="2647950"/>
                </a:lnTo>
                <a:lnTo>
                  <a:pt x="0" y="264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295651" y="3886200"/>
            <a:ext cx="3390899" cy="2647950"/>
          </a:xfrm>
          <a:custGeom>
            <a:avLst/>
            <a:gdLst>
              <a:gd name="connsiteX0" fmla="*/ 661987 w 3390899"/>
              <a:gd name="connsiteY0" fmla="*/ 0 h 2647950"/>
              <a:gd name="connsiteX1" fmla="*/ 3390899 w 3390899"/>
              <a:gd name="connsiteY1" fmla="*/ 0 h 2647950"/>
              <a:gd name="connsiteX2" fmla="*/ 2728912 w 3390899"/>
              <a:gd name="connsiteY2" fmla="*/ 2647950 h 2647950"/>
              <a:gd name="connsiteX3" fmla="*/ 0 w 3390899"/>
              <a:gd name="connsiteY3" fmla="*/ 2647950 h 2647950"/>
              <a:gd name="connsiteX4" fmla="*/ 0 w 3390899"/>
              <a:gd name="connsiteY4" fmla="*/ 2647946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898" h="2647950">
                <a:moveTo>
                  <a:pt x="661987" y="0"/>
                </a:moveTo>
                <a:lnTo>
                  <a:pt x="3390899" y="0"/>
                </a:lnTo>
                <a:lnTo>
                  <a:pt x="2728912" y="2647950"/>
                </a:lnTo>
                <a:lnTo>
                  <a:pt x="0" y="2647950"/>
                </a:lnTo>
                <a:lnTo>
                  <a:pt x="0" y="26479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42899" y="3886200"/>
            <a:ext cx="3390900" cy="2647950"/>
          </a:xfrm>
          <a:custGeom>
            <a:avLst/>
            <a:gdLst>
              <a:gd name="connsiteX0" fmla="*/ 661988 w 3390900"/>
              <a:gd name="connsiteY0" fmla="*/ 0 h 2647950"/>
              <a:gd name="connsiteX1" fmla="*/ 3390900 w 3390900"/>
              <a:gd name="connsiteY1" fmla="*/ 0 h 2647950"/>
              <a:gd name="connsiteX2" fmla="*/ 2728913 w 3390900"/>
              <a:gd name="connsiteY2" fmla="*/ 2647950 h 2647950"/>
              <a:gd name="connsiteX3" fmla="*/ 0 w 3390900"/>
              <a:gd name="connsiteY3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2647950">
                <a:moveTo>
                  <a:pt x="661988" y="0"/>
                </a:moveTo>
                <a:lnTo>
                  <a:pt x="3390900" y="0"/>
                </a:lnTo>
                <a:lnTo>
                  <a:pt x="2728913" y="2647950"/>
                </a:lnTo>
                <a:lnTo>
                  <a:pt x="0" y="2647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848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52469" y="975785"/>
            <a:ext cx="4976831" cy="2591861"/>
          </a:xfrm>
          <a:custGeom>
            <a:avLst/>
            <a:gdLst>
              <a:gd name="connsiteX0" fmla="*/ 647965 w 4976831"/>
              <a:gd name="connsiteY0" fmla="*/ 0 h 2591861"/>
              <a:gd name="connsiteX1" fmla="*/ 4976831 w 4976831"/>
              <a:gd name="connsiteY1" fmla="*/ 0 h 2591861"/>
              <a:gd name="connsiteX2" fmla="*/ 4328866 w 4976831"/>
              <a:gd name="connsiteY2" fmla="*/ 2591861 h 2591861"/>
              <a:gd name="connsiteX3" fmla="*/ 0 w 4976831"/>
              <a:gd name="connsiteY3" fmla="*/ 2591861 h 25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831" h="2591861">
                <a:moveTo>
                  <a:pt x="647965" y="0"/>
                </a:moveTo>
                <a:lnTo>
                  <a:pt x="4976831" y="0"/>
                </a:lnTo>
                <a:lnTo>
                  <a:pt x="4328866" y="2591861"/>
                </a:lnTo>
                <a:lnTo>
                  <a:pt x="0" y="25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207809" y="975785"/>
            <a:ext cx="4976831" cy="2591861"/>
          </a:xfrm>
          <a:custGeom>
            <a:avLst/>
            <a:gdLst>
              <a:gd name="connsiteX0" fmla="*/ 647965 w 4976831"/>
              <a:gd name="connsiteY0" fmla="*/ 0 h 2591861"/>
              <a:gd name="connsiteX1" fmla="*/ 4976831 w 4976831"/>
              <a:gd name="connsiteY1" fmla="*/ 0 h 2591861"/>
              <a:gd name="connsiteX2" fmla="*/ 4328866 w 4976831"/>
              <a:gd name="connsiteY2" fmla="*/ 2591861 h 2591861"/>
              <a:gd name="connsiteX3" fmla="*/ 0 w 4976831"/>
              <a:gd name="connsiteY3" fmla="*/ 2591861 h 25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6831" h="2591861">
                <a:moveTo>
                  <a:pt x="647965" y="0"/>
                </a:moveTo>
                <a:lnTo>
                  <a:pt x="4976831" y="0"/>
                </a:lnTo>
                <a:lnTo>
                  <a:pt x="4328866" y="2591861"/>
                </a:lnTo>
                <a:lnTo>
                  <a:pt x="0" y="25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728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822" y="1354874"/>
            <a:ext cx="3962400" cy="2758242"/>
          </a:xfrm>
          <a:custGeom>
            <a:avLst/>
            <a:gdLst>
              <a:gd name="connsiteX0" fmla="*/ 689561 w 3962400"/>
              <a:gd name="connsiteY0" fmla="*/ 0 h 2758242"/>
              <a:gd name="connsiteX1" fmla="*/ 3962400 w 3962400"/>
              <a:gd name="connsiteY1" fmla="*/ 0 h 2758242"/>
              <a:gd name="connsiteX2" fmla="*/ 3272840 w 3962400"/>
              <a:gd name="connsiteY2" fmla="*/ 2758242 h 2758242"/>
              <a:gd name="connsiteX3" fmla="*/ 0 w 3962400"/>
              <a:gd name="connsiteY3" fmla="*/ 2758242 h 275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2758242">
                <a:moveTo>
                  <a:pt x="689561" y="0"/>
                </a:moveTo>
                <a:lnTo>
                  <a:pt x="3962400" y="0"/>
                </a:lnTo>
                <a:lnTo>
                  <a:pt x="3272840" y="2758242"/>
                </a:lnTo>
                <a:lnTo>
                  <a:pt x="0" y="275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37075" y="907868"/>
            <a:ext cx="3917950" cy="2748953"/>
          </a:xfrm>
          <a:custGeom>
            <a:avLst/>
            <a:gdLst>
              <a:gd name="connsiteX0" fmla="*/ 687238 w 3917950"/>
              <a:gd name="connsiteY0" fmla="*/ 0 h 2748953"/>
              <a:gd name="connsiteX1" fmla="*/ 3917950 w 3917950"/>
              <a:gd name="connsiteY1" fmla="*/ 0 h 2748953"/>
              <a:gd name="connsiteX2" fmla="*/ 3230712 w 3917950"/>
              <a:gd name="connsiteY2" fmla="*/ 2748953 h 2748953"/>
              <a:gd name="connsiteX3" fmla="*/ 0 w 3917950"/>
              <a:gd name="connsiteY3" fmla="*/ 2748953 h 274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7950" h="2748953">
                <a:moveTo>
                  <a:pt x="687238" y="0"/>
                </a:moveTo>
                <a:lnTo>
                  <a:pt x="3917950" y="0"/>
                </a:lnTo>
                <a:lnTo>
                  <a:pt x="3230712" y="2748953"/>
                </a:lnTo>
                <a:lnTo>
                  <a:pt x="0" y="27489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8050971" y="1354874"/>
            <a:ext cx="3962400" cy="2758242"/>
          </a:xfrm>
          <a:custGeom>
            <a:avLst/>
            <a:gdLst>
              <a:gd name="connsiteX0" fmla="*/ 689561 w 3962400"/>
              <a:gd name="connsiteY0" fmla="*/ 0 h 2758242"/>
              <a:gd name="connsiteX1" fmla="*/ 3962400 w 3962400"/>
              <a:gd name="connsiteY1" fmla="*/ 0 h 2758242"/>
              <a:gd name="connsiteX2" fmla="*/ 3272840 w 3962400"/>
              <a:gd name="connsiteY2" fmla="*/ 2758242 h 2758242"/>
              <a:gd name="connsiteX3" fmla="*/ 0 w 3962400"/>
              <a:gd name="connsiteY3" fmla="*/ 2758242 h 275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400" h="2758242">
                <a:moveTo>
                  <a:pt x="689561" y="0"/>
                </a:moveTo>
                <a:lnTo>
                  <a:pt x="3962400" y="0"/>
                </a:lnTo>
                <a:lnTo>
                  <a:pt x="3272840" y="2758242"/>
                </a:lnTo>
                <a:lnTo>
                  <a:pt x="0" y="275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631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49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822" y="3439632"/>
            <a:ext cx="5912678" cy="2591861"/>
          </a:xfrm>
          <a:custGeom>
            <a:avLst/>
            <a:gdLst>
              <a:gd name="connsiteX0" fmla="*/ 647965 w 5912678"/>
              <a:gd name="connsiteY0" fmla="*/ 0 h 2591861"/>
              <a:gd name="connsiteX1" fmla="*/ 5912678 w 5912678"/>
              <a:gd name="connsiteY1" fmla="*/ 0 h 2591861"/>
              <a:gd name="connsiteX2" fmla="*/ 5264713 w 5912678"/>
              <a:gd name="connsiteY2" fmla="*/ 2591861 h 2591861"/>
              <a:gd name="connsiteX3" fmla="*/ 0 w 5912678"/>
              <a:gd name="connsiteY3" fmla="*/ 2591861 h 25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678" h="2591861">
                <a:moveTo>
                  <a:pt x="647965" y="0"/>
                </a:moveTo>
                <a:lnTo>
                  <a:pt x="5912678" y="0"/>
                </a:lnTo>
                <a:lnTo>
                  <a:pt x="5264713" y="2591861"/>
                </a:lnTo>
                <a:lnTo>
                  <a:pt x="0" y="25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962400" y="532943"/>
            <a:ext cx="3733800" cy="2591861"/>
          </a:xfrm>
          <a:custGeom>
            <a:avLst/>
            <a:gdLst>
              <a:gd name="connsiteX0" fmla="*/ 647965 w 3733800"/>
              <a:gd name="connsiteY0" fmla="*/ 0 h 2591861"/>
              <a:gd name="connsiteX1" fmla="*/ 3733800 w 3733800"/>
              <a:gd name="connsiteY1" fmla="*/ 0 h 2591861"/>
              <a:gd name="connsiteX2" fmla="*/ 3085835 w 3733800"/>
              <a:gd name="connsiteY2" fmla="*/ 2591861 h 2591861"/>
              <a:gd name="connsiteX3" fmla="*/ 0 w 3733800"/>
              <a:gd name="connsiteY3" fmla="*/ 2591861 h 25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2591861">
                <a:moveTo>
                  <a:pt x="647965" y="0"/>
                </a:moveTo>
                <a:lnTo>
                  <a:pt x="3733800" y="0"/>
                </a:lnTo>
                <a:lnTo>
                  <a:pt x="3085835" y="2591861"/>
                </a:lnTo>
                <a:lnTo>
                  <a:pt x="0" y="25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429500" y="1210782"/>
            <a:ext cx="3733800" cy="2591861"/>
          </a:xfrm>
          <a:custGeom>
            <a:avLst/>
            <a:gdLst>
              <a:gd name="connsiteX0" fmla="*/ 647965 w 3733800"/>
              <a:gd name="connsiteY0" fmla="*/ 0 h 2591861"/>
              <a:gd name="connsiteX1" fmla="*/ 3733800 w 3733800"/>
              <a:gd name="connsiteY1" fmla="*/ 0 h 2591861"/>
              <a:gd name="connsiteX2" fmla="*/ 3085835 w 3733800"/>
              <a:gd name="connsiteY2" fmla="*/ 2591861 h 2591861"/>
              <a:gd name="connsiteX3" fmla="*/ 0 w 3733800"/>
              <a:gd name="connsiteY3" fmla="*/ 2591861 h 259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2591861">
                <a:moveTo>
                  <a:pt x="647965" y="0"/>
                </a:moveTo>
                <a:lnTo>
                  <a:pt x="3733800" y="0"/>
                </a:lnTo>
                <a:lnTo>
                  <a:pt x="3085835" y="2591861"/>
                </a:lnTo>
                <a:lnTo>
                  <a:pt x="0" y="25918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717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38114" cy="3439236"/>
          </a:xfrm>
          <a:custGeom>
            <a:avLst/>
            <a:gdLst>
              <a:gd name="connsiteX0" fmla="*/ 0 w 6038114"/>
              <a:gd name="connsiteY0" fmla="*/ 0 h 3439236"/>
              <a:gd name="connsiteX1" fmla="*/ 6038114 w 6038114"/>
              <a:gd name="connsiteY1" fmla="*/ 0 h 3439236"/>
              <a:gd name="connsiteX2" fmla="*/ 6038114 w 6038114"/>
              <a:gd name="connsiteY2" fmla="*/ 3439236 h 3439236"/>
              <a:gd name="connsiteX3" fmla="*/ 0 w 6038114"/>
              <a:gd name="connsiteY3" fmla="*/ 3439236 h 343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114" h="3439235">
                <a:moveTo>
                  <a:pt x="0" y="0"/>
                </a:moveTo>
                <a:lnTo>
                  <a:pt x="6038114" y="0"/>
                </a:lnTo>
                <a:lnTo>
                  <a:pt x="6038114" y="3439236"/>
                </a:lnTo>
                <a:lnTo>
                  <a:pt x="0" y="34392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153886" y="0"/>
            <a:ext cx="6038114" cy="3439236"/>
          </a:xfrm>
          <a:custGeom>
            <a:avLst/>
            <a:gdLst>
              <a:gd name="connsiteX0" fmla="*/ 0 w 6038114"/>
              <a:gd name="connsiteY0" fmla="*/ 0 h 3439236"/>
              <a:gd name="connsiteX1" fmla="*/ 6038114 w 6038114"/>
              <a:gd name="connsiteY1" fmla="*/ 0 h 3439236"/>
              <a:gd name="connsiteX2" fmla="*/ 6038114 w 6038114"/>
              <a:gd name="connsiteY2" fmla="*/ 3439236 h 3439236"/>
              <a:gd name="connsiteX3" fmla="*/ 0 w 6038114"/>
              <a:gd name="connsiteY3" fmla="*/ 3439236 h 343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114" h="3439235">
                <a:moveTo>
                  <a:pt x="0" y="0"/>
                </a:moveTo>
                <a:lnTo>
                  <a:pt x="6038114" y="0"/>
                </a:lnTo>
                <a:lnTo>
                  <a:pt x="6038114" y="3439236"/>
                </a:lnTo>
                <a:lnTo>
                  <a:pt x="0" y="34392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953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766718" y="1"/>
            <a:ext cx="8429625" cy="6877507"/>
          </a:xfrm>
          <a:custGeom>
            <a:avLst/>
            <a:gdLst>
              <a:gd name="connsiteX0" fmla="*/ 2002018 w 8429625"/>
              <a:gd name="connsiteY0" fmla="*/ 0 h 6877507"/>
              <a:gd name="connsiteX1" fmla="*/ 8429624 w 8429625"/>
              <a:gd name="connsiteY1" fmla="*/ 0 h 6877507"/>
              <a:gd name="connsiteX2" fmla="*/ 8429625 w 8429625"/>
              <a:gd name="connsiteY2" fmla="*/ 6877507 h 6877507"/>
              <a:gd name="connsiteX3" fmla="*/ 3784686 w 8429625"/>
              <a:gd name="connsiteY3" fmla="*/ 6877507 h 6877507"/>
              <a:gd name="connsiteX4" fmla="*/ 0 w 8429625"/>
              <a:gd name="connsiteY4" fmla="*/ 1900063 h 687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9625" h="6877507">
                <a:moveTo>
                  <a:pt x="2002018" y="0"/>
                </a:moveTo>
                <a:lnTo>
                  <a:pt x="8429624" y="0"/>
                </a:lnTo>
                <a:lnTo>
                  <a:pt x="8429625" y="6877507"/>
                </a:lnTo>
                <a:lnTo>
                  <a:pt x="3784686" y="6877507"/>
                </a:lnTo>
                <a:lnTo>
                  <a:pt x="0" y="1900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969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730304"/>
            <a:ext cx="6843860" cy="3472356"/>
          </a:xfrm>
          <a:custGeom>
            <a:avLst/>
            <a:gdLst>
              <a:gd name="connsiteX0" fmla="*/ 0 w 6843860"/>
              <a:gd name="connsiteY0" fmla="*/ 0 h 3472356"/>
              <a:gd name="connsiteX1" fmla="*/ 6843860 w 6843860"/>
              <a:gd name="connsiteY1" fmla="*/ 0 h 3472356"/>
              <a:gd name="connsiteX2" fmla="*/ 4192742 w 6843860"/>
              <a:gd name="connsiteY2" fmla="*/ 3472356 h 3472356"/>
              <a:gd name="connsiteX3" fmla="*/ 0 w 6843860"/>
              <a:gd name="connsiteY3" fmla="*/ 3472356 h 347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3860" h="3472356">
                <a:moveTo>
                  <a:pt x="0" y="0"/>
                </a:moveTo>
                <a:lnTo>
                  <a:pt x="6843860" y="0"/>
                </a:lnTo>
                <a:lnTo>
                  <a:pt x="4192742" y="3472356"/>
                </a:lnTo>
                <a:lnTo>
                  <a:pt x="0" y="34723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769302" y="1669364"/>
            <a:ext cx="7422698" cy="3766040"/>
          </a:xfrm>
          <a:custGeom>
            <a:avLst/>
            <a:gdLst>
              <a:gd name="connsiteX0" fmla="*/ 2875344 w 7422698"/>
              <a:gd name="connsiteY0" fmla="*/ 0 h 3766040"/>
              <a:gd name="connsiteX1" fmla="*/ 7422698 w 7422698"/>
              <a:gd name="connsiteY1" fmla="*/ 0 h 3766040"/>
              <a:gd name="connsiteX2" fmla="*/ 7422698 w 7422698"/>
              <a:gd name="connsiteY2" fmla="*/ 3766040 h 3766040"/>
              <a:gd name="connsiteX3" fmla="*/ 0 w 7422698"/>
              <a:gd name="connsiteY3" fmla="*/ 3766040 h 376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2697" h="3766040">
                <a:moveTo>
                  <a:pt x="2875344" y="0"/>
                </a:moveTo>
                <a:lnTo>
                  <a:pt x="7422698" y="0"/>
                </a:lnTo>
                <a:lnTo>
                  <a:pt x="7422698" y="3766040"/>
                </a:lnTo>
                <a:lnTo>
                  <a:pt x="0" y="37660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323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41170" y="0"/>
            <a:ext cx="6150830" cy="3457575"/>
          </a:xfrm>
          <a:custGeom>
            <a:avLst/>
            <a:gdLst>
              <a:gd name="connsiteX0" fmla="*/ 3376196 w 6150830"/>
              <a:gd name="connsiteY0" fmla="*/ 0 h 3457575"/>
              <a:gd name="connsiteX1" fmla="*/ 6150830 w 6150830"/>
              <a:gd name="connsiteY1" fmla="*/ 0 h 3457575"/>
              <a:gd name="connsiteX2" fmla="*/ 6150830 w 6150830"/>
              <a:gd name="connsiteY2" fmla="*/ 3457575 h 3457575"/>
              <a:gd name="connsiteX3" fmla="*/ 0 w 6150830"/>
              <a:gd name="connsiteY3" fmla="*/ 3457575 h 345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0830" h="3457575">
                <a:moveTo>
                  <a:pt x="3376196" y="0"/>
                </a:moveTo>
                <a:lnTo>
                  <a:pt x="6150830" y="0"/>
                </a:lnTo>
                <a:lnTo>
                  <a:pt x="6150830" y="3457575"/>
                </a:lnTo>
                <a:lnTo>
                  <a:pt x="0" y="34575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720778" y="3457575"/>
            <a:ext cx="9471222" cy="3400425"/>
          </a:xfrm>
          <a:custGeom>
            <a:avLst/>
            <a:gdLst>
              <a:gd name="connsiteX0" fmla="*/ 3320392 w 9471222"/>
              <a:gd name="connsiteY0" fmla="*/ 0 h 3400425"/>
              <a:gd name="connsiteX1" fmla="*/ 9471222 w 9471222"/>
              <a:gd name="connsiteY1" fmla="*/ 0 h 3400425"/>
              <a:gd name="connsiteX2" fmla="*/ 9471222 w 9471222"/>
              <a:gd name="connsiteY2" fmla="*/ 3400425 h 3400425"/>
              <a:gd name="connsiteX3" fmla="*/ 0 w 9471222"/>
              <a:gd name="connsiteY3" fmla="*/ 340042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1222" h="3400425">
                <a:moveTo>
                  <a:pt x="3320392" y="0"/>
                </a:moveTo>
                <a:lnTo>
                  <a:pt x="9471222" y="0"/>
                </a:lnTo>
                <a:lnTo>
                  <a:pt x="9471222" y="3400425"/>
                </a:lnTo>
                <a:lnTo>
                  <a:pt x="0" y="34004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241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71950"/>
          </a:xfrm>
          <a:custGeom>
            <a:avLst/>
            <a:gdLst>
              <a:gd name="connsiteX0" fmla="*/ 0 w 12192000"/>
              <a:gd name="connsiteY0" fmla="*/ 0 h 4171950"/>
              <a:gd name="connsiteX1" fmla="*/ 12192000 w 12192000"/>
              <a:gd name="connsiteY1" fmla="*/ 0 h 4171950"/>
              <a:gd name="connsiteX2" fmla="*/ 12192000 w 12192000"/>
              <a:gd name="connsiteY2" fmla="*/ 4171950 h 4171950"/>
              <a:gd name="connsiteX3" fmla="*/ 0 w 12192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171950">
                <a:moveTo>
                  <a:pt x="0" y="0"/>
                </a:moveTo>
                <a:lnTo>
                  <a:pt x="12192000" y="0"/>
                </a:lnTo>
                <a:lnTo>
                  <a:pt x="12192000" y="4171950"/>
                </a:lnTo>
                <a:lnTo>
                  <a:pt x="0" y="4171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3737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6666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099920" y="0"/>
            <a:ext cx="10092080" cy="6858000"/>
          </a:xfrm>
          <a:custGeom>
            <a:avLst/>
            <a:gdLst>
              <a:gd name="connsiteX0" fmla="*/ 0 w 10092080"/>
              <a:gd name="connsiteY0" fmla="*/ 0 h 6858000"/>
              <a:gd name="connsiteX1" fmla="*/ 10092080 w 10092080"/>
              <a:gd name="connsiteY1" fmla="*/ 0 h 6858000"/>
              <a:gd name="connsiteX2" fmla="*/ 10092080 w 10092080"/>
              <a:gd name="connsiteY2" fmla="*/ 2961994 h 6858000"/>
              <a:gd name="connsiteX3" fmla="*/ 6435879 w 100920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2080" h="6858000">
                <a:moveTo>
                  <a:pt x="0" y="0"/>
                </a:moveTo>
                <a:lnTo>
                  <a:pt x="10092080" y="0"/>
                </a:lnTo>
                <a:lnTo>
                  <a:pt x="10092080" y="2961994"/>
                </a:lnTo>
                <a:lnTo>
                  <a:pt x="6435879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7422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8953500" y="152400"/>
            <a:ext cx="3086100" cy="3219450"/>
          </a:xfrm>
          <a:custGeom>
            <a:avLst/>
            <a:gdLst>
              <a:gd name="connsiteX0" fmla="*/ 0 w 3086100"/>
              <a:gd name="connsiteY0" fmla="*/ 0 h 3219450"/>
              <a:gd name="connsiteX1" fmla="*/ 3086100 w 3086100"/>
              <a:gd name="connsiteY1" fmla="*/ 0 h 3219450"/>
              <a:gd name="connsiteX2" fmla="*/ 3086100 w 3086100"/>
              <a:gd name="connsiteY2" fmla="*/ 3219450 h 3219450"/>
              <a:gd name="connsiteX3" fmla="*/ 0 w 3086100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219450">
                <a:moveTo>
                  <a:pt x="0" y="0"/>
                </a:moveTo>
                <a:lnTo>
                  <a:pt x="3086100" y="0"/>
                </a:lnTo>
                <a:lnTo>
                  <a:pt x="3086100" y="3219450"/>
                </a:lnTo>
                <a:lnTo>
                  <a:pt x="0" y="3219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953500" y="3486150"/>
            <a:ext cx="3086100" cy="3219450"/>
          </a:xfrm>
          <a:custGeom>
            <a:avLst/>
            <a:gdLst>
              <a:gd name="connsiteX0" fmla="*/ 0 w 3086100"/>
              <a:gd name="connsiteY0" fmla="*/ 0 h 3219450"/>
              <a:gd name="connsiteX1" fmla="*/ 3086100 w 3086100"/>
              <a:gd name="connsiteY1" fmla="*/ 0 h 3219450"/>
              <a:gd name="connsiteX2" fmla="*/ 3086100 w 3086100"/>
              <a:gd name="connsiteY2" fmla="*/ 3219450 h 3219450"/>
              <a:gd name="connsiteX3" fmla="*/ 0 w 3086100"/>
              <a:gd name="connsiteY3" fmla="*/ 3219450 h 32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219450">
                <a:moveTo>
                  <a:pt x="0" y="0"/>
                </a:moveTo>
                <a:lnTo>
                  <a:pt x="3086100" y="0"/>
                </a:lnTo>
                <a:lnTo>
                  <a:pt x="3086100" y="3219450"/>
                </a:lnTo>
                <a:lnTo>
                  <a:pt x="0" y="3219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57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72100" y="0"/>
            <a:ext cx="6819900" cy="5972175"/>
          </a:xfrm>
          <a:custGeom>
            <a:avLst/>
            <a:gdLst>
              <a:gd name="connsiteX0" fmla="*/ 0 w 6819900"/>
              <a:gd name="connsiteY0" fmla="*/ 0 h 5972175"/>
              <a:gd name="connsiteX1" fmla="*/ 6572413 w 6819900"/>
              <a:gd name="connsiteY1" fmla="*/ 0 h 5972175"/>
              <a:gd name="connsiteX2" fmla="*/ 6819900 w 6819900"/>
              <a:gd name="connsiteY2" fmla="*/ 0 h 5972175"/>
              <a:gd name="connsiteX3" fmla="*/ 6819900 w 6819900"/>
              <a:gd name="connsiteY3" fmla="*/ 5972175 h 5972175"/>
              <a:gd name="connsiteX4" fmla="*/ 6572413 w 6819900"/>
              <a:gd name="connsiteY4" fmla="*/ 5972175 h 5972175"/>
              <a:gd name="connsiteX5" fmla="*/ 2545967 w 6819900"/>
              <a:gd name="connsiteY5" fmla="*/ 5972175 h 59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9900" h="5972175">
                <a:moveTo>
                  <a:pt x="0" y="0"/>
                </a:moveTo>
                <a:lnTo>
                  <a:pt x="6572413" y="0"/>
                </a:lnTo>
                <a:lnTo>
                  <a:pt x="6819900" y="0"/>
                </a:lnTo>
                <a:lnTo>
                  <a:pt x="6819900" y="5972175"/>
                </a:lnTo>
                <a:lnTo>
                  <a:pt x="6572413" y="5972175"/>
                </a:lnTo>
                <a:lnTo>
                  <a:pt x="2545967" y="5972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22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38150" y="457200"/>
            <a:ext cx="11315700" cy="5943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8480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495300"/>
            <a:ext cx="12192000" cy="5295900"/>
          </a:xfrm>
          <a:custGeom>
            <a:avLst/>
            <a:gdLst>
              <a:gd name="connsiteX0" fmla="*/ 0 w 12192000"/>
              <a:gd name="connsiteY0" fmla="*/ 0 h 5295900"/>
              <a:gd name="connsiteX1" fmla="*/ 12192000 w 12192000"/>
              <a:gd name="connsiteY1" fmla="*/ 0 h 5295900"/>
              <a:gd name="connsiteX2" fmla="*/ 12192000 w 12192000"/>
              <a:gd name="connsiteY2" fmla="*/ 5295900 h 5295900"/>
              <a:gd name="connsiteX3" fmla="*/ 0 w 12192000"/>
              <a:gd name="connsiteY3" fmla="*/ 529590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95900">
                <a:moveTo>
                  <a:pt x="0" y="0"/>
                </a:moveTo>
                <a:lnTo>
                  <a:pt x="12192000" y="0"/>
                </a:lnTo>
                <a:lnTo>
                  <a:pt x="12192000" y="5295900"/>
                </a:lnTo>
                <a:lnTo>
                  <a:pt x="0" y="5295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8438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05501" y="742950"/>
            <a:ext cx="4607253" cy="2934314"/>
          </a:xfrm>
          <a:custGeom>
            <a:avLst/>
            <a:gdLst>
              <a:gd name="connsiteX0" fmla="*/ 0 w 4607253"/>
              <a:gd name="connsiteY0" fmla="*/ 0 h 2934314"/>
              <a:gd name="connsiteX1" fmla="*/ 4607253 w 4607253"/>
              <a:gd name="connsiteY1" fmla="*/ 0 h 2934314"/>
              <a:gd name="connsiteX2" fmla="*/ 4607253 w 4607253"/>
              <a:gd name="connsiteY2" fmla="*/ 2934314 h 2934314"/>
              <a:gd name="connsiteX3" fmla="*/ 0 w 4607253"/>
              <a:gd name="connsiteY3" fmla="*/ 2934314 h 29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7253" h="2934314">
                <a:moveTo>
                  <a:pt x="0" y="0"/>
                </a:moveTo>
                <a:lnTo>
                  <a:pt x="4607253" y="0"/>
                </a:lnTo>
                <a:lnTo>
                  <a:pt x="4607253" y="2934314"/>
                </a:lnTo>
                <a:lnTo>
                  <a:pt x="0" y="29343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4109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9773" y="2114550"/>
            <a:ext cx="2110077" cy="3695700"/>
          </a:xfrm>
          <a:custGeom>
            <a:avLst/>
            <a:gdLst>
              <a:gd name="connsiteX0" fmla="*/ 0 w 2110077"/>
              <a:gd name="connsiteY0" fmla="*/ 0 h 3695700"/>
              <a:gd name="connsiteX1" fmla="*/ 2110077 w 2110077"/>
              <a:gd name="connsiteY1" fmla="*/ 0 h 3695700"/>
              <a:gd name="connsiteX2" fmla="*/ 2110077 w 2110077"/>
              <a:gd name="connsiteY2" fmla="*/ 3695700 h 3695700"/>
              <a:gd name="connsiteX3" fmla="*/ 0 w 2110077"/>
              <a:gd name="connsiteY3" fmla="*/ 369570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077" h="3695700">
                <a:moveTo>
                  <a:pt x="0" y="0"/>
                </a:moveTo>
                <a:lnTo>
                  <a:pt x="2110077" y="0"/>
                </a:lnTo>
                <a:lnTo>
                  <a:pt x="2110077" y="3695700"/>
                </a:lnTo>
                <a:lnTo>
                  <a:pt x="0" y="3695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943226" y="1720285"/>
            <a:ext cx="2310732" cy="4061391"/>
          </a:xfrm>
          <a:custGeom>
            <a:avLst/>
            <a:gdLst>
              <a:gd name="connsiteX0" fmla="*/ 0 w 2310732"/>
              <a:gd name="connsiteY0" fmla="*/ 0 h 4061391"/>
              <a:gd name="connsiteX1" fmla="*/ 2310732 w 2310732"/>
              <a:gd name="connsiteY1" fmla="*/ 0 h 4061391"/>
              <a:gd name="connsiteX2" fmla="*/ 2310732 w 2310732"/>
              <a:gd name="connsiteY2" fmla="*/ 4061391 h 4061391"/>
              <a:gd name="connsiteX3" fmla="*/ 0 w 2310732"/>
              <a:gd name="connsiteY3" fmla="*/ 4061391 h 406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732" h="4061391">
                <a:moveTo>
                  <a:pt x="0" y="0"/>
                </a:moveTo>
                <a:lnTo>
                  <a:pt x="2310732" y="0"/>
                </a:lnTo>
                <a:lnTo>
                  <a:pt x="2310732" y="4061391"/>
                </a:lnTo>
                <a:lnTo>
                  <a:pt x="0" y="4061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54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05200" y="1867756"/>
            <a:ext cx="3614210" cy="4812444"/>
          </a:xfrm>
          <a:custGeom>
            <a:avLst/>
            <a:gdLst>
              <a:gd name="connsiteX0" fmla="*/ 0 w 3614210"/>
              <a:gd name="connsiteY0" fmla="*/ 0 h 4812444"/>
              <a:gd name="connsiteX1" fmla="*/ 3614210 w 3614210"/>
              <a:gd name="connsiteY1" fmla="*/ 0 h 4812444"/>
              <a:gd name="connsiteX2" fmla="*/ 3614210 w 3614210"/>
              <a:gd name="connsiteY2" fmla="*/ 4812444 h 4812444"/>
              <a:gd name="connsiteX3" fmla="*/ 0 w 3614210"/>
              <a:gd name="connsiteY3" fmla="*/ 4812444 h 481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4210" h="4812444">
                <a:moveTo>
                  <a:pt x="0" y="0"/>
                </a:moveTo>
                <a:lnTo>
                  <a:pt x="3614210" y="0"/>
                </a:lnTo>
                <a:lnTo>
                  <a:pt x="3614210" y="4812444"/>
                </a:lnTo>
                <a:lnTo>
                  <a:pt x="0" y="48124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14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1350" y="2432051"/>
            <a:ext cx="2470150" cy="2936874"/>
          </a:xfrm>
          <a:custGeom>
            <a:avLst/>
            <a:gdLst>
              <a:gd name="connsiteX0" fmla="*/ 411700 w 2470150"/>
              <a:gd name="connsiteY0" fmla="*/ 0 h 2936874"/>
              <a:gd name="connsiteX1" fmla="*/ 2058450 w 2470150"/>
              <a:gd name="connsiteY1" fmla="*/ 0 h 2936874"/>
              <a:gd name="connsiteX2" fmla="*/ 2470150 w 2470150"/>
              <a:gd name="connsiteY2" fmla="*/ 411700 h 2936874"/>
              <a:gd name="connsiteX3" fmla="*/ 2470150 w 2470150"/>
              <a:gd name="connsiteY3" fmla="*/ 2525174 h 2936874"/>
              <a:gd name="connsiteX4" fmla="*/ 2058450 w 2470150"/>
              <a:gd name="connsiteY4" fmla="*/ 2936874 h 2936874"/>
              <a:gd name="connsiteX5" fmla="*/ 411700 w 2470150"/>
              <a:gd name="connsiteY5" fmla="*/ 2936874 h 2936874"/>
              <a:gd name="connsiteX6" fmla="*/ 0 w 2470150"/>
              <a:gd name="connsiteY6" fmla="*/ 2525174 h 2936874"/>
              <a:gd name="connsiteX7" fmla="*/ 0 w 2470150"/>
              <a:gd name="connsiteY7" fmla="*/ 411700 h 2936874"/>
              <a:gd name="connsiteX8" fmla="*/ 411700 w 2470150"/>
              <a:gd name="connsiteY8" fmla="*/ 0 h 293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0150" h="2936874">
                <a:moveTo>
                  <a:pt x="411700" y="0"/>
                </a:moveTo>
                <a:lnTo>
                  <a:pt x="2058450" y="0"/>
                </a:lnTo>
                <a:cubicBezTo>
                  <a:pt x="2285826" y="0"/>
                  <a:pt x="2470150" y="184324"/>
                  <a:pt x="2470150" y="411700"/>
                </a:cubicBezTo>
                <a:lnTo>
                  <a:pt x="2470150" y="2525174"/>
                </a:lnTo>
                <a:cubicBezTo>
                  <a:pt x="2470150" y="2752550"/>
                  <a:pt x="2285826" y="2936874"/>
                  <a:pt x="2058450" y="2936874"/>
                </a:cubicBezTo>
                <a:lnTo>
                  <a:pt x="411700" y="2936874"/>
                </a:lnTo>
                <a:cubicBezTo>
                  <a:pt x="184324" y="2936874"/>
                  <a:pt x="0" y="2752550"/>
                  <a:pt x="0" y="2525174"/>
                </a:cubicBezTo>
                <a:lnTo>
                  <a:pt x="0" y="411700"/>
                </a:lnTo>
                <a:cubicBezTo>
                  <a:pt x="0" y="184324"/>
                  <a:pt x="184324" y="0"/>
                  <a:pt x="4117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919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87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472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5451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508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65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34050" cy="6858000"/>
          </a:xfrm>
          <a:custGeom>
            <a:avLst/>
            <a:gdLst>
              <a:gd name="connsiteX0" fmla="*/ 0 w 5734050"/>
              <a:gd name="connsiteY0" fmla="*/ 0 h 6858000"/>
              <a:gd name="connsiteX1" fmla="*/ 5734050 w 5734050"/>
              <a:gd name="connsiteY1" fmla="*/ 0 h 6858000"/>
              <a:gd name="connsiteX2" fmla="*/ 5734050 w 5734050"/>
              <a:gd name="connsiteY2" fmla="*/ 6858000 h 6858000"/>
              <a:gd name="connsiteX3" fmla="*/ 0 w 5734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4050" h="6858000">
                <a:moveTo>
                  <a:pt x="0" y="0"/>
                </a:moveTo>
                <a:lnTo>
                  <a:pt x="5734050" y="0"/>
                </a:lnTo>
                <a:lnTo>
                  <a:pt x="57340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482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68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352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023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345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98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8712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95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314950" y="0"/>
            <a:ext cx="6877050" cy="6858000"/>
          </a:xfrm>
          <a:custGeom>
            <a:avLst/>
            <a:gdLst>
              <a:gd name="connsiteX0" fmla="*/ 0 w 6877050"/>
              <a:gd name="connsiteY0" fmla="*/ 0 h 6858000"/>
              <a:gd name="connsiteX1" fmla="*/ 6877050 w 6877050"/>
              <a:gd name="connsiteY1" fmla="*/ 0 h 6858000"/>
              <a:gd name="connsiteX2" fmla="*/ 6877050 w 6877050"/>
              <a:gd name="connsiteY2" fmla="*/ 6858000 h 6858000"/>
              <a:gd name="connsiteX3" fmla="*/ 0 w 6877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7050" h="6858000">
                <a:moveTo>
                  <a:pt x="0" y="0"/>
                </a:moveTo>
                <a:lnTo>
                  <a:pt x="6877050" y="0"/>
                </a:lnTo>
                <a:lnTo>
                  <a:pt x="68770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23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870857"/>
            <a:ext cx="12192000" cy="5065486"/>
          </a:xfrm>
          <a:custGeom>
            <a:avLst/>
            <a:gdLst>
              <a:gd name="connsiteX0" fmla="*/ 0 w 12192000"/>
              <a:gd name="connsiteY0" fmla="*/ 0 h 5065486"/>
              <a:gd name="connsiteX1" fmla="*/ 12192000 w 12192000"/>
              <a:gd name="connsiteY1" fmla="*/ 0 h 5065486"/>
              <a:gd name="connsiteX2" fmla="*/ 12192000 w 12192000"/>
              <a:gd name="connsiteY2" fmla="*/ 5065486 h 5065486"/>
              <a:gd name="connsiteX3" fmla="*/ 0 w 12192000"/>
              <a:gd name="connsiteY3" fmla="*/ 5065486 h 506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65486">
                <a:moveTo>
                  <a:pt x="0" y="0"/>
                </a:moveTo>
                <a:lnTo>
                  <a:pt x="12192000" y="0"/>
                </a:lnTo>
                <a:lnTo>
                  <a:pt x="12192000" y="5065486"/>
                </a:lnTo>
                <a:lnTo>
                  <a:pt x="0" y="50654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165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29200" y="-2"/>
            <a:ext cx="7162800" cy="6858002"/>
          </a:xfrm>
          <a:custGeom>
            <a:avLst/>
            <a:gdLst>
              <a:gd name="connsiteX0" fmla="*/ 4593886 w 7162800"/>
              <a:gd name="connsiteY0" fmla="*/ 3105 h 6858002"/>
              <a:gd name="connsiteX1" fmla="*/ 6929140 w 7162800"/>
              <a:gd name="connsiteY1" fmla="*/ 3105 h 6858002"/>
              <a:gd name="connsiteX2" fmla="*/ 2176791 w 7162800"/>
              <a:gd name="connsiteY2" fmla="*/ 4553228 h 6858002"/>
              <a:gd name="connsiteX3" fmla="*/ 2176791 w 7162800"/>
              <a:gd name="connsiteY3" fmla="*/ 2317346 h 6858002"/>
              <a:gd name="connsiteX4" fmla="*/ 7162800 w 7162800"/>
              <a:gd name="connsiteY4" fmla="*/ 0 h 6858002"/>
              <a:gd name="connsiteX5" fmla="*/ 7162800 w 7162800"/>
              <a:gd name="connsiteY5" fmla="*/ 6858002 h 6858002"/>
              <a:gd name="connsiteX6" fmla="*/ 0 w 716280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2800" h="6858002">
                <a:moveTo>
                  <a:pt x="4593886" y="3105"/>
                </a:moveTo>
                <a:lnTo>
                  <a:pt x="6929140" y="3105"/>
                </a:lnTo>
                <a:lnTo>
                  <a:pt x="2176791" y="4553228"/>
                </a:lnTo>
                <a:lnTo>
                  <a:pt x="2176791" y="2317346"/>
                </a:lnTo>
                <a:close/>
                <a:moveTo>
                  <a:pt x="7162800" y="0"/>
                </a:moveTo>
                <a:lnTo>
                  <a:pt x="7162800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023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58574" y="0"/>
            <a:ext cx="7733426" cy="6698436"/>
          </a:xfrm>
          <a:custGeom>
            <a:avLst/>
            <a:gdLst>
              <a:gd name="connsiteX0" fmla="*/ 3405967 w 7733426"/>
              <a:gd name="connsiteY0" fmla="*/ 0 h 6698436"/>
              <a:gd name="connsiteX1" fmla="*/ 7733426 w 7733426"/>
              <a:gd name="connsiteY1" fmla="*/ 0 h 6698436"/>
              <a:gd name="connsiteX2" fmla="*/ 0 w 7733426"/>
              <a:gd name="connsiteY2" fmla="*/ 6698436 h 6698436"/>
              <a:gd name="connsiteX3" fmla="*/ 0 w 7733426"/>
              <a:gd name="connsiteY3" fmla="*/ 2950135 h 669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3426" h="6698436">
                <a:moveTo>
                  <a:pt x="3405967" y="0"/>
                </a:moveTo>
                <a:lnTo>
                  <a:pt x="7733426" y="0"/>
                </a:lnTo>
                <a:lnTo>
                  <a:pt x="0" y="6698436"/>
                </a:lnTo>
                <a:lnTo>
                  <a:pt x="0" y="29501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924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72951" cy="6858001"/>
          </a:xfrm>
          <a:custGeom>
            <a:avLst/>
            <a:gdLst>
              <a:gd name="connsiteX0" fmla="*/ 0 w 12172951"/>
              <a:gd name="connsiteY0" fmla="*/ 0 h 6858001"/>
              <a:gd name="connsiteX1" fmla="*/ 4086577 w 12172951"/>
              <a:gd name="connsiteY1" fmla="*/ 0 h 6858001"/>
              <a:gd name="connsiteX2" fmla="*/ 4086577 w 12172951"/>
              <a:gd name="connsiteY2" fmla="*/ 1 h 6858001"/>
              <a:gd name="connsiteX3" fmla="*/ 12172951 w 12172951"/>
              <a:gd name="connsiteY3" fmla="*/ 1 h 6858001"/>
              <a:gd name="connsiteX4" fmla="*/ 9486901 w 12172951"/>
              <a:gd name="connsiteY4" fmla="*/ 2272668 h 6858001"/>
              <a:gd name="connsiteX5" fmla="*/ 9486900 w 12172951"/>
              <a:gd name="connsiteY5" fmla="*/ 2272669 h 6858001"/>
              <a:gd name="connsiteX6" fmla="*/ 4086577 w 12172951"/>
              <a:gd name="connsiteY6" fmla="*/ 6841884 h 6858001"/>
              <a:gd name="connsiteX7" fmla="*/ 4086577 w 12172951"/>
              <a:gd name="connsiteY7" fmla="*/ 6857999 h 6858001"/>
              <a:gd name="connsiteX8" fmla="*/ 4086578 w 12172951"/>
              <a:gd name="connsiteY8" fmla="*/ 6857998 h 6858001"/>
              <a:gd name="connsiteX9" fmla="*/ 4086578 w 12172951"/>
              <a:gd name="connsiteY9" fmla="*/ 6858000 h 6858001"/>
              <a:gd name="connsiteX10" fmla="*/ 4067530 w 12172951"/>
              <a:gd name="connsiteY10" fmla="*/ 6858000 h 6858001"/>
              <a:gd name="connsiteX11" fmla="*/ 4067529 w 12172951"/>
              <a:gd name="connsiteY11" fmla="*/ 6858001 h 6858001"/>
              <a:gd name="connsiteX12" fmla="*/ 4067529 w 12172951"/>
              <a:gd name="connsiteY12" fmla="*/ 6858000 h 6858001"/>
              <a:gd name="connsiteX13" fmla="*/ 0 w 12172951"/>
              <a:gd name="connsiteY13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72951" h="6858001">
                <a:moveTo>
                  <a:pt x="0" y="0"/>
                </a:moveTo>
                <a:lnTo>
                  <a:pt x="4086577" y="0"/>
                </a:lnTo>
                <a:lnTo>
                  <a:pt x="4086577" y="1"/>
                </a:lnTo>
                <a:lnTo>
                  <a:pt x="12172951" y="1"/>
                </a:lnTo>
                <a:lnTo>
                  <a:pt x="9486901" y="2272668"/>
                </a:lnTo>
                <a:lnTo>
                  <a:pt x="9486900" y="2272669"/>
                </a:lnTo>
                <a:lnTo>
                  <a:pt x="4086577" y="6841884"/>
                </a:lnTo>
                <a:lnTo>
                  <a:pt x="4086577" y="6857999"/>
                </a:lnTo>
                <a:lnTo>
                  <a:pt x="4086578" y="6857998"/>
                </a:lnTo>
                <a:lnTo>
                  <a:pt x="4086578" y="6858000"/>
                </a:lnTo>
                <a:lnTo>
                  <a:pt x="4067530" y="6858000"/>
                </a:lnTo>
                <a:lnTo>
                  <a:pt x="4067529" y="6858001"/>
                </a:lnTo>
                <a:lnTo>
                  <a:pt x="40675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18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585B6-7D61-40D8-865E-8D363AED316B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43C37-F179-4838-A77C-73187134C15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3" r:id="rId32"/>
    <p:sldLayoutId id="2147483691" r:id="rId33"/>
    <p:sldLayoutId id="2147483692" r:id="rId34"/>
    <p:sldLayoutId id="2147483694" r:id="rId35"/>
    <p:sldLayoutId id="2147483649" r:id="rId36"/>
    <p:sldLayoutId id="2147483650" r:id="rId37"/>
    <p:sldLayoutId id="2147483651" r:id="rId38"/>
    <p:sldLayoutId id="2147483652" r:id="rId39"/>
    <p:sldLayoutId id="2147483653" r:id="rId40"/>
    <p:sldLayoutId id="2147483654" r:id="rId41"/>
    <p:sldLayoutId id="2147483656" r:id="rId42"/>
    <p:sldLayoutId id="2147483657" r:id="rId43"/>
    <p:sldLayoutId id="2147483658" r:id="rId44"/>
    <p:sldLayoutId id="2147483659" r:id="rId45"/>
    <p:sldLayoutId id="2147483655" r:id="rId4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609EE127-1879-BB39-0A0E-B6216BF4E2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7" name="Freeform 56"/>
          <p:cNvSpPr/>
          <p:nvPr/>
        </p:nvSpPr>
        <p:spPr>
          <a:xfrm>
            <a:off x="0" y="0"/>
            <a:ext cx="5629275" cy="6858000"/>
          </a:xfrm>
          <a:custGeom>
            <a:avLst/>
            <a:gdLst>
              <a:gd name="connsiteX0" fmla="*/ 0 w 7121063"/>
              <a:gd name="connsiteY0" fmla="*/ 0 h 6858000"/>
              <a:gd name="connsiteX1" fmla="*/ 3151480 w 7121063"/>
              <a:gd name="connsiteY1" fmla="*/ 0 h 6858000"/>
              <a:gd name="connsiteX2" fmla="*/ 7121063 w 7121063"/>
              <a:gd name="connsiteY2" fmla="*/ 4237905 h 6858000"/>
              <a:gd name="connsiteX3" fmla="*/ 4323864 w 7121063"/>
              <a:gd name="connsiteY3" fmla="*/ 6858000 h 6858000"/>
              <a:gd name="connsiteX4" fmla="*/ 0 w 7121063"/>
              <a:gd name="connsiteY4" fmla="*/ 6858000 h 6858000"/>
              <a:gd name="connsiteX5" fmla="*/ 0 w 71210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063" h="6858000">
                <a:moveTo>
                  <a:pt x="0" y="0"/>
                </a:moveTo>
                <a:lnTo>
                  <a:pt x="3151480" y="0"/>
                </a:lnTo>
                <a:lnTo>
                  <a:pt x="7121063" y="4237905"/>
                </a:lnTo>
                <a:lnTo>
                  <a:pt x="432386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CE6FF"/>
          </a:solidFill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Triangle 58"/>
          <p:cNvSpPr/>
          <p:nvPr/>
        </p:nvSpPr>
        <p:spPr>
          <a:xfrm flipV="1">
            <a:off x="1" y="-31447"/>
            <a:ext cx="2471737" cy="2417460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71438" y="3265392"/>
            <a:ext cx="5436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Innovación </a:t>
            </a:r>
            <a:r>
              <a:rPr lang="es-ES" sz="32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y Tecnología en la Gestión de Permisos</a:t>
            </a:r>
            <a:endParaRPr lang="en-US" sz="3200" b="1" dirty="0">
              <a:solidFill>
                <a:srgbClr val="130249"/>
              </a:solidFill>
              <a:latin typeface="Avenir Next LT Pro" panose="020B0504020202020204" pitchFamily="34" charset="0"/>
            </a:endParaRPr>
          </a:p>
          <a:p>
            <a:endParaRPr lang="en-US" sz="3200" b="1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18804" y="5089014"/>
            <a:ext cx="502224" cy="0"/>
          </a:xfrm>
          <a:prstGeom prst="line">
            <a:avLst/>
          </a:prstGeom>
          <a:ln w="12700">
            <a:solidFill>
              <a:srgbClr val="130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Triangle 35"/>
          <p:cNvSpPr/>
          <p:nvPr/>
        </p:nvSpPr>
        <p:spPr>
          <a:xfrm rot="10800000" flipV="1">
            <a:off x="10326387" y="4933951"/>
            <a:ext cx="1865612" cy="1955492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77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9ABA61-2317-65FB-1BC4-9E5C0F4E6D5F}"/>
              </a:ext>
            </a:extLst>
          </p:cNvPr>
          <p:cNvSpPr txBox="1"/>
          <p:nvPr/>
        </p:nvSpPr>
        <p:spPr>
          <a:xfrm>
            <a:off x="942405" y="4933951"/>
            <a:ext cx="3623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dirty="0" err="1">
                <a:solidFill>
                  <a:srgbClr val="130249"/>
                </a:solidFill>
                <a:latin typeface="Avenir Next LT Pro" panose="020B0504020202020204" pitchFamily="34" charset="0"/>
              </a:rPr>
              <a:t>PerProMin</a:t>
            </a:r>
            <a:r>
              <a:rPr lang="es-CL" sz="1600" dirty="0">
                <a:solidFill>
                  <a:srgbClr val="130249"/>
                </a:solidFill>
                <a:latin typeface="Avenir Next LT Pro" panose="020B0504020202020204" pitchFamily="34" charset="0"/>
              </a:rPr>
              <a:t> -  Santiago, Agosto 2025</a:t>
            </a:r>
          </a:p>
        </p:txBody>
      </p:sp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ED5A2B24-DEA2-A079-BCCC-8A14F5173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966" y="-766588"/>
            <a:ext cx="6748000" cy="6019123"/>
          </a:xfrm>
          <a:prstGeom prst="rect">
            <a:avLst/>
          </a:prstGeom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E58BAD91-8E3B-EF2F-0769-DEB62130FD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810" y="5605669"/>
            <a:ext cx="1904868" cy="1699115"/>
          </a:xfrm>
          <a:prstGeom prst="rect">
            <a:avLst/>
          </a:prstGeom>
        </p:spPr>
      </p:pic>
      <p:sp>
        <p:nvSpPr>
          <p:cNvPr id="23" name="TextBox 83">
            <a:extLst>
              <a:ext uri="{FF2B5EF4-FFF2-40B4-BE49-F238E27FC236}">
                <a16:creationId xmlns:a16="http://schemas.microsoft.com/office/drawing/2014/main" id="{A8C9EC42-97B9-923F-96AB-1C5610A16757}"/>
              </a:ext>
            </a:extLst>
          </p:cNvPr>
          <p:cNvSpPr txBox="1"/>
          <p:nvPr/>
        </p:nvSpPr>
        <p:spPr>
          <a:xfrm>
            <a:off x="4565561" y="5880763"/>
            <a:ext cx="636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130249"/>
                </a:solidFill>
                <a:latin typeface="Avenir Next LT Pro" panose="020B0504020202020204" pitchFamily="34" charset="0"/>
              </a:rPr>
              <a:t>Javier Freire, Gerente General </a:t>
            </a:r>
            <a:r>
              <a:rPr lang="es-CL" sz="1600" b="1" dirty="0" err="1">
                <a:solidFill>
                  <a:srgbClr val="130249"/>
                </a:solidFill>
                <a:latin typeface="Avenir Next LT Pro" panose="020B0504020202020204" pitchFamily="34" charset="0"/>
              </a:rPr>
              <a:t>Koff</a:t>
            </a:r>
            <a:r>
              <a:rPr lang="es-CL" sz="16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 &amp; Guerrero </a:t>
            </a:r>
            <a:r>
              <a:rPr lang="es-CL" sz="1600" b="1" dirty="0" err="1">
                <a:solidFill>
                  <a:srgbClr val="130249"/>
                </a:solidFill>
                <a:latin typeface="Avenir Next LT Pro" panose="020B0504020202020204" pitchFamily="34" charset="0"/>
              </a:rPr>
              <a:t>Consultants</a:t>
            </a:r>
            <a:r>
              <a:rPr lang="es-CL" sz="16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 S.A.</a:t>
            </a:r>
          </a:p>
          <a:p>
            <a:r>
              <a:rPr lang="es-CL" sz="1600" dirty="0">
                <a:solidFill>
                  <a:srgbClr val="130249"/>
                </a:solidFill>
                <a:latin typeface="Avenir Next LT Pro" panose="020B0504020202020204" pitchFamily="34" charset="0"/>
              </a:rPr>
              <a:t>Ignacio Errazquin, Socio </a:t>
            </a:r>
            <a:r>
              <a:rPr lang="es-CL" sz="16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CMS Carey &amp; Allende</a:t>
            </a:r>
            <a:endParaRPr lang="en-US" sz="1600" b="1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94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530FC-17AC-C4CA-0DC2-AFDBDA26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A1A51972-8598-6BF5-3ECE-8ED0CE1FA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78" y="-19509"/>
            <a:ext cx="10539678" cy="7032750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07476B0A-8B00-C4F5-D9B5-03EBF3F89397}"/>
              </a:ext>
            </a:extLst>
          </p:cNvPr>
          <p:cNvSpPr/>
          <p:nvPr/>
        </p:nvSpPr>
        <p:spPr>
          <a:xfrm flipV="1">
            <a:off x="1" y="0"/>
            <a:ext cx="6095999" cy="6858000"/>
          </a:xfrm>
          <a:custGeom>
            <a:avLst/>
            <a:gdLst>
              <a:gd name="connsiteX0" fmla="*/ 0 w 7121063"/>
              <a:gd name="connsiteY0" fmla="*/ 0 h 6858000"/>
              <a:gd name="connsiteX1" fmla="*/ 3151480 w 7121063"/>
              <a:gd name="connsiteY1" fmla="*/ 0 h 6858000"/>
              <a:gd name="connsiteX2" fmla="*/ 7121063 w 7121063"/>
              <a:gd name="connsiteY2" fmla="*/ 4237905 h 6858000"/>
              <a:gd name="connsiteX3" fmla="*/ 4323864 w 7121063"/>
              <a:gd name="connsiteY3" fmla="*/ 6858000 h 6858000"/>
              <a:gd name="connsiteX4" fmla="*/ 0 w 7121063"/>
              <a:gd name="connsiteY4" fmla="*/ 6858000 h 6858000"/>
              <a:gd name="connsiteX5" fmla="*/ 0 w 71210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063" h="6858000">
                <a:moveTo>
                  <a:pt x="0" y="0"/>
                </a:moveTo>
                <a:lnTo>
                  <a:pt x="3151480" y="0"/>
                </a:lnTo>
                <a:lnTo>
                  <a:pt x="7121063" y="4237905"/>
                </a:lnTo>
                <a:lnTo>
                  <a:pt x="432386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30249">
              <a:alpha val="85000"/>
            </a:srgbClr>
          </a:solidFill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58E6FB-8FFB-FDEC-87EC-0CF3D7255429}"/>
              </a:ext>
            </a:extLst>
          </p:cNvPr>
          <p:cNvSpPr/>
          <p:nvPr/>
        </p:nvSpPr>
        <p:spPr>
          <a:xfrm>
            <a:off x="6147558" y="194067"/>
            <a:ext cx="5964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solidFill>
                  <a:srgbClr val="F4F4F4"/>
                </a:solidFill>
                <a:latin typeface="Avenir Next LT Pro" panose="020B0504020202020204" pitchFamily="34" charset="0"/>
              </a:rPr>
              <a:t>La agilidad en la obtención de permisos es una ventaja competitiva</a:t>
            </a:r>
            <a:endParaRPr lang="en-US" sz="2400" dirty="0">
              <a:solidFill>
                <a:srgbClr val="F4F4F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85B3B127-2211-0DA2-9A1B-EAB820CB8FE5}"/>
              </a:ext>
            </a:extLst>
          </p:cNvPr>
          <p:cNvSpPr/>
          <p:nvPr/>
        </p:nvSpPr>
        <p:spPr>
          <a:xfrm flipV="1">
            <a:off x="0" y="-19510"/>
            <a:ext cx="3627620" cy="3644182"/>
          </a:xfrm>
          <a:prstGeom prst="rtTriangle">
            <a:avLst/>
          </a:prstGeom>
          <a:solidFill>
            <a:srgbClr val="ECE6FF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BE9A1F75-5D39-074F-512F-9D19647F3805}"/>
              </a:ext>
            </a:extLst>
          </p:cNvPr>
          <p:cNvSpPr/>
          <p:nvPr/>
        </p:nvSpPr>
        <p:spPr>
          <a:xfrm>
            <a:off x="1593273" y="1519831"/>
            <a:ext cx="3409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dirty="0">
                <a:solidFill>
                  <a:srgbClr val="F4F4F4"/>
                </a:solidFill>
                <a:latin typeface="Avenir Next LT Pro" panose="020B0504020202020204" pitchFamily="34" charset="0"/>
              </a:rPr>
              <a:t>Cliente Minero</a:t>
            </a:r>
            <a:endParaRPr lang="en-US" sz="2400" dirty="0">
              <a:solidFill>
                <a:srgbClr val="F4F4F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4342F-E823-13FB-6BFD-E7F5D6DA1EA2}"/>
              </a:ext>
            </a:extLst>
          </p:cNvPr>
          <p:cNvSpPr/>
          <p:nvPr/>
        </p:nvSpPr>
        <p:spPr>
          <a:xfrm>
            <a:off x="170359" y="3485213"/>
            <a:ext cx="4149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i="1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“Los permisos medioambientales y sectoriales que nos exigen son miles para un nuevo proyecto. Y cuando entramos a producción </a:t>
            </a:r>
            <a:r>
              <a:rPr lang="es-CL" sz="2000" i="1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hay otros miles de permisos para poder </a:t>
            </a:r>
            <a:r>
              <a:rPr lang="es-CL" sz="2000" i="1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operar…”</a:t>
            </a:r>
            <a:endParaRPr lang="id-ID" sz="2000" i="1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26EA245-0B56-BB19-21F9-18FA4B0E8B57}"/>
              </a:ext>
            </a:extLst>
          </p:cNvPr>
          <p:cNvSpPr/>
          <p:nvPr/>
        </p:nvSpPr>
        <p:spPr>
          <a:xfrm rot="10800000" flipV="1">
            <a:off x="10326387" y="4933951"/>
            <a:ext cx="1865612" cy="1955492"/>
          </a:xfrm>
          <a:prstGeom prst="rtTriangle">
            <a:avLst/>
          </a:prstGeom>
          <a:solidFill>
            <a:srgbClr val="ECE6FF">
              <a:alpha val="85000"/>
            </a:srgbClr>
          </a:solidFill>
          <a:ln>
            <a:noFill/>
          </a:ln>
          <a:effectLst>
            <a:outerShdw blurRad="177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9DD2E84A-CCA3-7441-1200-5C2D10057BB9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E5C6832F-F984-F8D5-0CEC-F01F53F5163A}"/>
              </a:ext>
            </a:extLst>
          </p:cNvPr>
          <p:cNvSpPr/>
          <p:nvPr/>
        </p:nvSpPr>
        <p:spPr>
          <a:xfrm>
            <a:off x="1034417" y="2241888"/>
            <a:ext cx="3937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dirty="0">
                <a:solidFill>
                  <a:srgbClr val="F4F4F4"/>
                </a:solidFill>
                <a:latin typeface="Avenir Next LT Pro" panose="020B0504020202020204" pitchFamily="34" charset="0"/>
              </a:rPr>
              <a:t>Un nuevo Proyecto</a:t>
            </a:r>
            <a:endParaRPr lang="en-US" sz="2000" dirty="0">
              <a:solidFill>
                <a:srgbClr val="F4F4F4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21" name="Imagen 20" descr="Icono&#10;&#10;El contenido generado por IA puede ser incorrecto.">
            <a:extLst>
              <a:ext uri="{FF2B5EF4-FFF2-40B4-BE49-F238E27FC236}">
                <a16:creationId xmlns:a16="http://schemas.microsoft.com/office/drawing/2014/main" id="{870E6F10-9062-9EDE-F20B-B356A76856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371" y="5424205"/>
            <a:ext cx="2108307" cy="1880580"/>
          </a:xfrm>
          <a:prstGeom prst="rect">
            <a:avLst/>
          </a:prstGeom>
        </p:spPr>
      </p:pic>
      <p:pic>
        <p:nvPicPr>
          <p:cNvPr id="22" name="Imagen 21" descr="Logotipo&#10;&#10;El contenido generado por IA puede ser incorrecto.">
            <a:extLst>
              <a:ext uri="{FF2B5EF4-FFF2-40B4-BE49-F238E27FC236}">
                <a16:creationId xmlns:a16="http://schemas.microsoft.com/office/drawing/2014/main" id="{A12D80C1-3E93-8BD0-2CBF-C153C936B8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5" y="-132762"/>
            <a:ext cx="2038644" cy="18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096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9FA0-1EE8-4165-4E4F-8D35FF343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 descr="Un hombre sentado frente a una computadora portátil&#10;&#10;El contenido generado por IA puede ser incorrecto.">
            <a:extLst>
              <a:ext uri="{FF2B5EF4-FFF2-40B4-BE49-F238E27FC236}">
                <a16:creationId xmlns:a16="http://schemas.microsoft.com/office/drawing/2014/main" id="{85B54E7E-3905-BDD6-1D2E-C7556E593F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7EC14148-EA68-1F5B-2608-EABBAFA9BB08}"/>
              </a:ext>
            </a:extLst>
          </p:cNvPr>
          <p:cNvSpPr/>
          <p:nvPr/>
        </p:nvSpPr>
        <p:spPr>
          <a:xfrm>
            <a:off x="-1" y="-1"/>
            <a:ext cx="5456419" cy="6784239"/>
          </a:xfrm>
          <a:custGeom>
            <a:avLst/>
            <a:gdLst>
              <a:gd name="connsiteX0" fmla="*/ 0 w 7121063"/>
              <a:gd name="connsiteY0" fmla="*/ 0 h 6858000"/>
              <a:gd name="connsiteX1" fmla="*/ 3151480 w 7121063"/>
              <a:gd name="connsiteY1" fmla="*/ 0 h 6858000"/>
              <a:gd name="connsiteX2" fmla="*/ 7121063 w 7121063"/>
              <a:gd name="connsiteY2" fmla="*/ 4237905 h 6858000"/>
              <a:gd name="connsiteX3" fmla="*/ 4323864 w 7121063"/>
              <a:gd name="connsiteY3" fmla="*/ 6858000 h 6858000"/>
              <a:gd name="connsiteX4" fmla="*/ 0 w 7121063"/>
              <a:gd name="connsiteY4" fmla="*/ 6858000 h 6858000"/>
              <a:gd name="connsiteX5" fmla="*/ 0 w 71210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063" h="6858000">
                <a:moveTo>
                  <a:pt x="0" y="0"/>
                </a:moveTo>
                <a:lnTo>
                  <a:pt x="3151480" y="0"/>
                </a:lnTo>
                <a:lnTo>
                  <a:pt x="7121063" y="4237905"/>
                </a:lnTo>
                <a:lnTo>
                  <a:pt x="432386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CE6FF">
              <a:alpha val="85000"/>
            </a:srgbClr>
          </a:solidFill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925496E8-14D0-881B-AAB4-CC10430CE470}"/>
              </a:ext>
            </a:extLst>
          </p:cNvPr>
          <p:cNvSpPr/>
          <p:nvPr/>
        </p:nvSpPr>
        <p:spPr>
          <a:xfrm flipV="1">
            <a:off x="-94597" y="-31457"/>
            <a:ext cx="2493023" cy="3614105"/>
          </a:xfrm>
          <a:prstGeom prst="rtTriangle">
            <a:avLst/>
          </a:prstGeom>
          <a:solidFill>
            <a:srgbClr val="130249">
              <a:alpha val="85000"/>
            </a:srgbClr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B8663274-BE36-C0BF-A7A2-F953282595B4}"/>
              </a:ext>
            </a:extLst>
          </p:cNvPr>
          <p:cNvSpPr/>
          <p:nvPr/>
        </p:nvSpPr>
        <p:spPr>
          <a:xfrm rot="10800000" flipV="1">
            <a:off x="10326387" y="4933951"/>
            <a:ext cx="1865612" cy="1955492"/>
          </a:xfrm>
          <a:prstGeom prst="rtTriangle">
            <a:avLst/>
          </a:prstGeom>
          <a:solidFill>
            <a:srgbClr val="130249">
              <a:alpha val="85000"/>
            </a:srgbClr>
          </a:solidFill>
          <a:ln>
            <a:noFill/>
          </a:ln>
          <a:effectLst>
            <a:outerShdw blurRad="177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2B61B6-DB1B-2C4E-CDCC-75B4F5B2B010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B9F573C9-D242-129B-8627-2B13427A09A8}"/>
              </a:ext>
            </a:extLst>
          </p:cNvPr>
          <p:cNvSpPr/>
          <p:nvPr/>
        </p:nvSpPr>
        <p:spPr>
          <a:xfrm>
            <a:off x="1114425" y="2086380"/>
            <a:ext cx="3303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130249"/>
                </a:solidFill>
                <a:latin typeface="Avenir Next LT Pro" panose="020B0504020202020204" pitchFamily="34" charset="0"/>
              </a:rPr>
              <a:t>Cliente </a:t>
            </a:r>
            <a:r>
              <a:rPr lang="es-ES" sz="3200" dirty="0" err="1">
                <a:solidFill>
                  <a:srgbClr val="130249"/>
                </a:solidFill>
                <a:latin typeface="Avenir Next LT Pro" panose="020B0504020202020204" pitchFamily="34" charset="0"/>
              </a:rPr>
              <a:t>Retail</a:t>
            </a:r>
            <a:endParaRPr lang="en-US" sz="24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2EB6E371-B34B-CC12-21FA-46563BE63589}"/>
              </a:ext>
            </a:extLst>
          </p:cNvPr>
          <p:cNvSpPr/>
          <p:nvPr/>
        </p:nvSpPr>
        <p:spPr>
          <a:xfrm>
            <a:off x="1114425" y="2721113"/>
            <a:ext cx="3728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130249"/>
                </a:solidFill>
                <a:latin typeface="Avenir Next LT Pro" panose="020B0504020202020204" pitchFamily="34" charset="0"/>
              </a:rPr>
              <a:t>Plazos en la Apertura de Tiendas </a:t>
            </a:r>
            <a:endParaRPr lang="en-US" sz="20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2B7FF5F-C732-2B40-47DD-B64E3C8A78EB}"/>
              </a:ext>
            </a:extLst>
          </p:cNvPr>
          <p:cNvSpPr/>
          <p:nvPr/>
        </p:nvSpPr>
        <p:spPr>
          <a:xfrm>
            <a:off x="318804" y="3918288"/>
            <a:ext cx="4241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i="1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“Nos </a:t>
            </a:r>
            <a:r>
              <a:rPr lang="id-ID" sz="2000" i="1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toma </a:t>
            </a:r>
            <a:r>
              <a:rPr lang="es-CL" sz="2000" i="1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un mes en </a:t>
            </a:r>
            <a:r>
              <a:rPr lang="es-ES" sz="2000" i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México, dos meses en Perú, tres meses en Colombia y un año en Chile…”</a:t>
            </a:r>
            <a:endParaRPr lang="id-ID" sz="2000" i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AF04BBE1-DB4F-65CF-3830-B9D0F552AEE6}"/>
              </a:ext>
            </a:extLst>
          </p:cNvPr>
          <p:cNvSpPr/>
          <p:nvPr/>
        </p:nvSpPr>
        <p:spPr>
          <a:xfrm>
            <a:off x="6310862" y="169783"/>
            <a:ext cx="585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>
                <a:latin typeface="Avenir Next LT Pro" panose="020B0504020202020204" pitchFamily="34" charset="0"/>
              </a:rPr>
              <a:t>La agilidad en la obtención de permisos es una ventaja competitiva</a:t>
            </a:r>
            <a:endParaRPr lang="en-US" sz="2400" dirty="0">
              <a:latin typeface="Avenir Next LT Pro" panose="020B0504020202020204" pitchFamily="34" charset="0"/>
            </a:endParaRPr>
          </a:p>
        </p:txBody>
      </p:sp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EE2EE6D5-3A22-F185-A2AA-70B698C16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371" y="5424205"/>
            <a:ext cx="2108307" cy="1880580"/>
          </a:xfrm>
          <a:prstGeom prst="rect">
            <a:avLst/>
          </a:prstGeom>
        </p:spPr>
      </p:pic>
      <p:pic>
        <p:nvPicPr>
          <p:cNvPr id="21" name="Imagen 20" descr="Logotipo&#10;&#10;El contenido generado por IA puede ser incorrecto.">
            <a:extLst>
              <a:ext uri="{FF2B5EF4-FFF2-40B4-BE49-F238E27FC236}">
                <a16:creationId xmlns:a16="http://schemas.microsoft.com/office/drawing/2014/main" id="{0D0BEBF4-472D-FDE2-F14B-2B0DAC174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627" y="-241718"/>
            <a:ext cx="2088980" cy="18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48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988D77D3-6277-9ECB-22B7-5936233F4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6388"/>
            <a:ext cx="12192000" cy="5065486"/>
          </a:xfrm>
        </p:spPr>
      </p:pic>
      <p:sp>
        <p:nvSpPr>
          <p:cNvPr id="8" name="Right Triangle 7"/>
          <p:cNvSpPr/>
          <p:nvPr/>
        </p:nvSpPr>
        <p:spPr>
          <a:xfrm flipV="1">
            <a:off x="1" y="-3"/>
            <a:ext cx="3657600" cy="3144311"/>
          </a:xfrm>
          <a:prstGeom prst="rtTriangle">
            <a:avLst/>
          </a:prstGeom>
          <a:solidFill>
            <a:srgbClr val="ECE6FF">
              <a:alpha val="93000"/>
            </a:srgbClr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0800000" flipV="1">
            <a:off x="5240740" y="-15268"/>
            <a:ext cx="6951256" cy="6873268"/>
          </a:xfrm>
          <a:prstGeom prst="rtTriangle">
            <a:avLst/>
          </a:prstGeom>
          <a:solidFill>
            <a:srgbClr val="130249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93038" y="2152364"/>
            <a:ext cx="2674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400" dirty="0">
                <a:solidFill>
                  <a:srgbClr val="F4F4F4"/>
                </a:solidFill>
                <a:latin typeface="Avenir Next LT Pro" panose="020B0504020202020204" pitchFamily="34" charset="0"/>
              </a:rPr>
              <a:t>ALIANZA</a:t>
            </a:r>
            <a:endParaRPr lang="en-US" sz="2400" dirty="0">
              <a:solidFill>
                <a:srgbClr val="F4F4F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58475" y="2891557"/>
            <a:ext cx="3330924" cy="134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4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Esta alianza aborda la necesidad de clientes para optimizar procesos de permisos y obligaciones, garantizando cumplimiento y eficiencia.</a:t>
            </a: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10719463" y="4910090"/>
            <a:ext cx="464533" cy="467669"/>
          </a:xfrm>
          <a:custGeom>
            <a:avLst/>
            <a:gdLst>
              <a:gd name="T0" fmla="*/ 622 w 774"/>
              <a:gd name="T1" fmla="*/ 190 h 783"/>
              <a:gd name="T2" fmla="*/ 601 w 774"/>
              <a:gd name="T3" fmla="*/ 135 h 783"/>
              <a:gd name="T4" fmla="*/ 640 w 774"/>
              <a:gd name="T5" fmla="*/ 235 h 783"/>
              <a:gd name="T6" fmla="*/ 583 w 774"/>
              <a:gd name="T7" fmla="*/ 90 h 783"/>
              <a:gd name="T8" fmla="*/ 640 w 774"/>
              <a:gd name="T9" fmla="*/ 235 h 783"/>
              <a:gd name="T10" fmla="*/ 750 w 774"/>
              <a:gd name="T11" fmla="*/ 196 h 783"/>
              <a:gd name="T12" fmla="*/ 769 w 774"/>
              <a:gd name="T13" fmla="*/ 127 h 783"/>
              <a:gd name="T14" fmla="*/ 760 w 774"/>
              <a:gd name="T15" fmla="*/ 85 h 783"/>
              <a:gd name="T16" fmla="*/ 731 w 774"/>
              <a:gd name="T17" fmla="*/ 88 h 783"/>
              <a:gd name="T18" fmla="*/ 696 w 774"/>
              <a:gd name="T19" fmla="*/ 26 h 783"/>
              <a:gd name="T20" fmla="*/ 692 w 774"/>
              <a:gd name="T21" fmla="*/ 17 h 783"/>
              <a:gd name="T22" fmla="*/ 650 w 774"/>
              <a:gd name="T23" fmla="*/ 7 h 783"/>
              <a:gd name="T24" fmla="*/ 583 w 774"/>
              <a:gd name="T25" fmla="*/ 25 h 783"/>
              <a:gd name="T26" fmla="*/ 565 w 774"/>
              <a:gd name="T27" fmla="*/ 2 h 783"/>
              <a:gd name="T28" fmla="*/ 529 w 774"/>
              <a:gd name="T29" fmla="*/ 24 h 783"/>
              <a:gd name="T30" fmla="*/ 493 w 774"/>
              <a:gd name="T31" fmla="*/ 85 h 783"/>
              <a:gd name="T32" fmla="*/ 465 w 774"/>
              <a:gd name="T33" fmla="*/ 81 h 783"/>
              <a:gd name="T34" fmla="*/ 451 w 774"/>
              <a:gd name="T35" fmla="*/ 119 h 783"/>
              <a:gd name="T36" fmla="*/ 473 w 774"/>
              <a:gd name="T37" fmla="*/ 131 h 783"/>
              <a:gd name="T38" fmla="*/ 454 w 774"/>
              <a:gd name="T39" fmla="*/ 198 h 783"/>
              <a:gd name="T40" fmla="*/ 463 w 774"/>
              <a:gd name="T41" fmla="*/ 240 h 783"/>
              <a:gd name="T42" fmla="*/ 489 w 774"/>
              <a:gd name="T43" fmla="*/ 238 h 783"/>
              <a:gd name="T44" fmla="*/ 524 w 774"/>
              <a:gd name="T45" fmla="*/ 299 h 783"/>
              <a:gd name="T46" fmla="*/ 560 w 774"/>
              <a:gd name="T47" fmla="*/ 323 h 783"/>
              <a:gd name="T48" fmla="*/ 570 w 774"/>
              <a:gd name="T49" fmla="*/ 319 h 783"/>
              <a:gd name="T50" fmla="*/ 640 w 774"/>
              <a:gd name="T51" fmla="*/ 304 h 783"/>
              <a:gd name="T52" fmla="*/ 656 w 774"/>
              <a:gd name="T53" fmla="*/ 324 h 783"/>
              <a:gd name="T54" fmla="*/ 693 w 774"/>
              <a:gd name="T55" fmla="*/ 302 h 783"/>
              <a:gd name="T56" fmla="*/ 731 w 774"/>
              <a:gd name="T57" fmla="*/ 242 h 783"/>
              <a:gd name="T58" fmla="*/ 757 w 774"/>
              <a:gd name="T59" fmla="*/ 245 h 783"/>
              <a:gd name="T60" fmla="*/ 767 w 774"/>
              <a:gd name="T61" fmla="*/ 203 h 783"/>
              <a:gd name="T62" fmla="*/ 292 w 774"/>
              <a:gd name="T63" fmla="*/ 543 h 783"/>
              <a:gd name="T64" fmla="*/ 292 w 774"/>
              <a:gd name="T65" fmla="*/ 440 h 783"/>
              <a:gd name="T66" fmla="*/ 292 w 774"/>
              <a:gd name="T67" fmla="*/ 628 h 783"/>
              <a:gd name="T68" fmla="*/ 292 w 774"/>
              <a:gd name="T69" fmla="*/ 356 h 783"/>
              <a:gd name="T70" fmla="*/ 292 w 774"/>
              <a:gd name="T71" fmla="*/ 628 h 783"/>
              <a:gd name="T72" fmla="*/ 534 w 774"/>
              <a:gd name="T73" fmla="*/ 448 h 783"/>
              <a:gd name="T74" fmla="*/ 517 w 774"/>
              <a:gd name="T75" fmla="*/ 325 h 783"/>
              <a:gd name="T76" fmla="*/ 517 w 774"/>
              <a:gd name="T77" fmla="*/ 307 h 783"/>
              <a:gd name="T78" fmla="*/ 456 w 774"/>
              <a:gd name="T79" fmla="*/ 264 h 783"/>
              <a:gd name="T80" fmla="*/ 333 w 774"/>
              <a:gd name="T81" fmla="*/ 250 h 783"/>
              <a:gd name="T82" fmla="*/ 321 w 774"/>
              <a:gd name="T83" fmla="*/ 200 h 783"/>
              <a:gd name="T84" fmla="*/ 246 w 774"/>
              <a:gd name="T85" fmla="*/ 213 h 783"/>
              <a:gd name="T86" fmla="*/ 149 w 774"/>
              <a:gd name="T87" fmla="*/ 290 h 783"/>
              <a:gd name="T88" fmla="*/ 106 w 774"/>
              <a:gd name="T89" fmla="*/ 265 h 783"/>
              <a:gd name="T90" fmla="*/ 59 w 774"/>
              <a:gd name="T91" fmla="*/ 317 h 783"/>
              <a:gd name="T92" fmla="*/ 87 w 774"/>
              <a:gd name="T93" fmla="*/ 351 h 783"/>
              <a:gd name="T94" fmla="*/ 13 w 774"/>
              <a:gd name="T95" fmla="*/ 448 h 783"/>
              <a:gd name="T96" fmla="*/ 0 w 774"/>
              <a:gd name="T97" fmla="*/ 522 h 783"/>
              <a:gd name="T98" fmla="*/ 44 w 774"/>
              <a:gd name="T99" fmla="*/ 535 h 783"/>
              <a:gd name="T100" fmla="*/ 62 w 774"/>
              <a:gd name="T101" fmla="*/ 658 h 783"/>
              <a:gd name="T102" fmla="*/ 105 w 774"/>
              <a:gd name="T103" fmla="*/ 719 h 783"/>
              <a:gd name="T104" fmla="*/ 123 w 774"/>
              <a:gd name="T105" fmla="*/ 719 h 783"/>
              <a:gd name="T106" fmla="*/ 246 w 774"/>
              <a:gd name="T107" fmla="*/ 740 h 783"/>
              <a:gd name="T108" fmla="*/ 259 w 774"/>
              <a:gd name="T109" fmla="*/ 783 h 783"/>
              <a:gd name="T110" fmla="*/ 333 w 774"/>
              <a:gd name="T111" fmla="*/ 771 h 783"/>
              <a:gd name="T112" fmla="*/ 434 w 774"/>
              <a:gd name="T113" fmla="*/ 697 h 783"/>
              <a:gd name="T114" fmla="*/ 475 w 774"/>
              <a:gd name="T115" fmla="*/ 720 h 783"/>
              <a:gd name="T116" fmla="*/ 518 w 774"/>
              <a:gd name="T117" fmla="*/ 659 h 783"/>
              <a:gd name="T118" fmla="*/ 535 w 774"/>
              <a:gd name="T119" fmla="*/ 535 h 783"/>
              <a:gd name="T120" fmla="*/ 583 w 774"/>
              <a:gd name="T121" fmla="*/ 522 h 783"/>
              <a:gd name="T122" fmla="*/ 570 w 774"/>
              <a:gd name="T123" fmla="*/ 448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4" h="783">
                <a:moveTo>
                  <a:pt x="639" y="152"/>
                </a:moveTo>
                <a:cubicBezTo>
                  <a:pt x="645" y="167"/>
                  <a:pt x="637" y="184"/>
                  <a:pt x="622" y="190"/>
                </a:cubicBezTo>
                <a:cubicBezTo>
                  <a:pt x="607" y="196"/>
                  <a:pt x="590" y="188"/>
                  <a:pt x="584" y="173"/>
                </a:cubicBezTo>
                <a:cubicBezTo>
                  <a:pt x="578" y="158"/>
                  <a:pt x="585" y="141"/>
                  <a:pt x="601" y="135"/>
                </a:cubicBezTo>
                <a:cubicBezTo>
                  <a:pt x="616" y="129"/>
                  <a:pt x="633" y="136"/>
                  <a:pt x="639" y="152"/>
                </a:cubicBezTo>
                <a:close/>
                <a:moveTo>
                  <a:pt x="640" y="235"/>
                </a:moveTo>
                <a:cubicBezTo>
                  <a:pt x="600" y="250"/>
                  <a:pt x="555" y="231"/>
                  <a:pt x="539" y="191"/>
                </a:cubicBezTo>
                <a:cubicBezTo>
                  <a:pt x="524" y="151"/>
                  <a:pt x="543" y="106"/>
                  <a:pt x="583" y="90"/>
                </a:cubicBezTo>
                <a:cubicBezTo>
                  <a:pt x="623" y="74"/>
                  <a:pt x="668" y="94"/>
                  <a:pt x="684" y="134"/>
                </a:cubicBezTo>
                <a:cubicBezTo>
                  <a:pt x="699" y="174"/>
                  <a:pt x="680" y="219"/>
                  <a:pt x="640" y="235"/>
                </a:cubicBezTo>
                <a:close/>
                <a:moveTo>
                  <a:pt x="767" y="203"/>
                </a:moveTo>
                <a:lnTo>
                  <a:pt x="750" y="196"/>
                </a:lnTo>
                <a:cubicBezTo>
                  <a:pt x="754" y="175"/>
                  <a:pt x="755" y="154"/>
                  <a:pt x="750" y="134"/>
                </a:cubicBezTo>
                <a:lnTo>
                  <a:pt x="769" y="127"/>
                </a:lnTo>
                <a:cubicBezTo>
                  <a:pt x="772" y="125"/>
                  <a:pt x="774" y="121"/>
                  <a:pt x="773" y="117"/>
                </a:cubicBezTo>
                <a:lnTo>
                  <a:pt x="760" y="85"/>
                </a:lnTo>
                <a:cubicBezTo>
                  <a:pt x="758" y="81"/>
                  <a:pt x="754" y="79"/>
                  <a:pt x="750" y="81"/>
                </a:cubicBezTo>
                <a:lnTo>
                  <a:pt x="731" y="88"/>
                </a:lnTo>
                <a:cubicBezTo>
                  <a:pt x="720" y="71"/>
                  <a:pt x="705" y="56"/>
                  <a:pt x="688" y="45"/>
                </a:cubicBezTo>
                <a:lnTo>
                  <a:pt x="696" y="26"/>
                </a:lnTo>
                <a:cubicBezTo>
                  <a:pt x="697" y="24"/>
                  <a:pt x="697" y="22"/>
                  <a:pt x="696" y="21"/>
                </a:cubicBezTo>
                <a:cubicBezTo>
                  <a:pt x="695" y="19"/>
                  <a:pt x="694" y="17"/>
                  <a:pt x="692" y="17"/>
                </a:cubicBezTo>
                <a:lnTo>
                  <a:pt x="660" y="3"/>
                </a:lnTo>
                <a:cubicBezTo>
                  <a:pt x="656" y="1"/>
                  <a:pt x="652" y="3"/>
                  <a:pt x="650" y="7"/>
                </a:cubicBezTo>
                <a:lnTo>
                  <a:pt x="642" y="26"/>
                </a:lnTo>
                <a:cubicBezTo>
                  <a:pt x="623" y="21"/>
                  <a:pt x="602" y="21"/>
                  <a:pt x="583" y="25"/>
                </a:cubicBezTo>
                <a:lnTo>
                  <a:pt x="575" y="6"/>
                </a:lnTo>
                <a:cubicBezTo>
                  <a:pt x="573" y="2"/>
                  <a:pt x="569" y="0"/>
                  <a:pt x="565" y="2"/>
                </a:cubicBezTo>
                <a:lnTo>
                  <a:pt x="533" y="14"/>
                </a:lnTo>
                <a:cubicBezTo>
                  <a:pt x="529" y="16"/>
                  <a:pt x="527" y="20"/>
                  <a:pt x="529" y="24"/>
                </a:cubicBezTo>
                <a:lnTo>
                  <a:pt x="536" y="43"/>
                </a:lnTo>
                <a:cubicBezTo>
                  <a:pt x="519" y="54"/>
                  <a:pt x="504" y="68"/>
                  <a:pt x="493" y="85"/>
                </a:cubicBezTo>
                <a:lnTo>
                  <a:pt x="475" y="77"/>
                </a:lnTo>
                <a:cubicBezTo>
                  <a:pt x="471" y="76"/>
                  <a:pt x="467" y="77"/>
                  <a:pt x="465" y="81"/>
                </a:cubicBezTo>
                <a:lnTo>
                  <a:pt x="451" y="113"/>
                </a:lnTo>
                <a:cubicBezTo>
                  <a:pt x="450" y="115"/>
                  <a:pt x="450" y="117"/>
                  <a:pt x="451" y="119"/>
                </a:cubicBezTo>
                <a:cubicBezTo>
                  <a:pt x="452" y="121"/>
                  <a:pt x="453" y="122"/>
                  <a:pt x="455" y="123"/>
                </a:cubicBezTo>
                <a:lnTo>
                  <a:pt x="473" y="131"/>
                </a:lnTo>
                <a:cubicBezTo>
                  <a:pt x="468" y="150"/>
                  <a:pt x="468" y="171"/>
                  <a:pt x="472" y="191"/>
                </a:cubicBezTo>
                <a:lnTo>
                  <a:pt x="454" y="198"/>
                </a:lnTo>
                <a:cubicBezTo>
                  <a:pt x="451" y="200"/>
                  <a:pt x="449" y="204"/>
                  <a:pt x="450" y="208"/>
                </a:cubicBezTo>
                <a:lnTo>
                  <a:pt x="463" y="240"/>
                </a:lnTo>
                <a:cubicBezTo>
                  <a:pt x="465" y="244"/>
                  <a:pt x="469" y="246"/>
                  <a:pt x="473" y="244"/>
                </a:cubicBezTo>
                <a:lnTo>
                  <a:pt x="489" y="238"/>
                </a:lnTo>
                <a:cubicBezTo>
                  <a:pt x="500" y="255"/>
                  <a:pt x="514" y="270"/>
                  <a:pt x="532" y="282"/>
                </a:cubicBezTo>
                <a:lnTo>
                  <a:pt x="524" y="299"/>
                </a:lnTo>
                <a:cubicBezTo>
                  <a:pt x="523" y="303"/>
                  <a:pt x="524" y="307"/>
                  <a:pt x="528" y="309"/>
                </a:cubicBezTo>
                <a:lnTo>
                  <a:pt x="560" y="323"/>
                </a:lnTo>
                <a:cubicBezTo>
                  <a:pt x="562" y="323"/>
                  <a:pt x="564" y="323"/>
                  <a:pt x="566" y="323"/>
                </a:cubicBezTo>
                <a:cubicBezTo>
                  <a:pt x="568" y="322"/>
                  <a:pt x="569" y="320"/>
                  <a:pt x="570" y="319"/>
                </a:cubicBezTo>
                <a:lnTo>
                  <a:pt x="577" y="302"/>
                </a:lnTo>
                <a:cubicBezTo>
                  <a:pt x="598" y="307"/>
                  <a:pt x="619" y="308"/>
                  <a:pt x="640" y="304"/>
                </a:cubicBezTo>
                <a:lnTo>
                  <a:pt x="646" y="320"/>
                </a:lnTo>
                <a:cubicBezTo>
                  <a:pt x="648" y="324"/>
                  <a:pt x="652" y="326"/>
                  <a:pt x="656" y="324"/>
                </a:cubicBezTo>
                <a:lnTo>
                  <a:pt x="688" y="311"/>
                </a:lnTo>
                <a:cubicBezTo>
                  <a:pt x="692" y="310"/>
                  <a:pt x="694" y="305"/>
                  <a:pt x="693" y="302"/>
                </a:cubicBezTo>
                <a:lnTo>
                  <a:pt x="686" y="285"/>
                </a:lnTo>
                <a:cubicBezTo>
                  <a:pt x="704" y="274"/>
                  <a:pt x="719" y="259"/>
                  <a:pt x="731" y="242"/>
                </a:cubicBezTo>
                <a:lnTo>
                  <a:pt x="747" y="249"/>
                </a:lnTo>
                <a:cubicBezTo>
                  <a:pt x="751" y="250"/>
                  <a:pt x="756" y="249"/>
                  <a:pt x="757" y="245"/>
                </a:cubicBezTo>
                <a:lnTo>
                  <a:pt x="771" y="213"/>
                </a:lnTo>
                <a:cubicBezTo>
                  <a:pt x="773" y="209"/>
                  <a:pt x="771" y="205"/>
                  <a:pt x="767" y="203"/>
                </a:cubicBezTo>
                <a:close/>
                <a:moveTo>
                  <a:pt x="343" y="492"/>
                </a:moveTo>
                <a:cubicBezTo>
                  <a:pt x="343" y="520"/>
                  <a:pt x="320" y="543"/>
                  <a:pt x="292" y="543"/>
                </a:cubicBezTo>
                <a:cubicBezTo>
                  <a:pt x="263" y="543"/>
                  <a:pt x="240" y="520"/>
                  <a:pt x="240" y="492"/>
                </a:cubicBezTo>
                <a:cubicBezTo>
                  <a:pt x="240" y="463"/>
                  <a:pt x="263" y="440"/>
                  <a:pt x="292" y="440"/>
                </a:cubicBezTo>
                <a:cubicBezTo>
                  <a:pt x="320" y="440"/>
                  <a:pt x="343" y="463"/>
                  <a:pt x="343" y="492"/>
                </a:cubicBezTo>
                <a:close/>
                <a:moveTo>
                  <a:pt x="292" y="628"/>
                </a:moveTo>
                <a:cubicBezTo>
                  <a:pt x="216" y="628"/>
                  <a:pt x="156" y="567"/>
                  <a:pt x="156" y="492"/>
                </a:cubicBezTo>
                <a:cubicBezTo>
                  <a:pt x="156" y="417"/>
                  <a:pt x="216" y="356"/>
                  <a:pt x="292" y="356"/>
                </a:cubicBezTo>
                <a:cubicBezTo>
                  <a:pt x="366" y="356"/>
                  <a:pt x="427" y="417"/>
                  <a:pt x="427" y="492"/>
                </a:cubicBezTo>
                <a:cubicBezTo>
                  <a:pt x="427" y="567"/>
                  <a:pt x="366" y="628"/>
                  <a:pt x="292" y="628"/>
                </a:cubicBezTo>
                <a:close/>
                <a:moveTo>
                  <a:pt x="570" y="448"/>
                </a:moveTo>
                <a:lnTo>
                  <a:pt x="534" y="448"/>
                </a:lnTo>
                <a:cubicBezTo>
                  <a:pt x="528" y="413"/>
                  <a:pt x="513" y="379"/>
                  <a:pt x="492" y="350"/>
                </a:cubicBezTo>
                <a:lnTo>
                  <a:pt x="517" y="325"/>
                </a:lnTo>
                <a:cubicBezTo>
                  <a:pt x="519" y="323"/>
                  <a:pt x="521" y="319"/>
                  <a:pt x="521" y="316"/>
                </a:cubicBezTo>
                <a:cubicBezTo>
                  <a:pt x="521" y="313"/>
                  <a:pt x="519" y="309"/>
                  <a:pt x="517" y="307"/>
                </a:cubicBezTo>
                <a:lnTo>
                  <a:pt x="474" y="264"/>
                </a:lnTo>
                <a:cubicBezTo>
                  <a:pt x="469" y="259"/>
                  <a:pt x="461" y="259"/>
                  <a:pt x="456" y="264"/>
                </a:cubicBezTo>
                <a:lnTo>
                  <a:pt x="430" y="289"/>
                </a:lnTo>
                <a:cubicBezTo>
                  <a:pt x="401" y="269"/>
                  <a:pt x="368" y="256"/>
                  <a:pt x="333" y="250"/>
                </a:cubicBezTo>
                <a:lnTo>
                  <a:pt x="333" y="213"/>
                </a:lnTo>
                <a:cubicBezTo>
                  <a:pt x="333" y="206"/>
                  <a:pt x="328" y="200"/>
                  <a:pt x="321" y="200"/>
                </a:cubicBezTo>
                <a:lnTo>
                  <a:pt x="259" y="200"/>
                </a:lnTo>
                <a:cubicBezTo>
                  <a:pt x="252" y="200"/>
                  <a:pt x="246" y="206"/>
                  <a:pt x="246" y="213"/>
                </a:cubicBezTo>
                <a:lnTo>
                  <a:pt x="246" y="250"/>
                </a:lnTo>
                <a:cubicBezTo>
                  <a:pt x="212" y="256"/>
                  <a:pt x="178" y="269"/>
                  <a:pt x="149" y="290"/>
                </a:cubicBezTo>
                <a:lnTo>
                  <a:pt x="124" y="265"/>
                </a:lnTo>
                <a:cubicBezTo>
                  <a:pt x="119" y="260"/>
                  <a:pt x="111" y="260"/>
                  <a:pt x="106" y="265"/>
                </a:cubicBezTo>
                <a:lnTo>
                  <a:pt x="63" y="308"/>
                </a:lnTo>
                <a:cubicBezTo>
                  <a:pt x="60" y="310"/>
                  <a:pt x="59" y="314"/>
                  <a:pt x="59" y="317"/>
                </a:cubicBezTo>
                <a:cubicBezTo>
                  <a:pt x="59" y="321"/>
                  <a:pt x="60" y="324"/>
                  <a:pt x="63" y="326"/>
                </a:cubicBezTo>
                <a:lnTo>
                  <a:pt x="87" y="351"/>
                </a:lnTo>
                <a:cubicBezTo>
                  <a:pt x="66" y="380"/>
                  <a:pt x="52" y="413"/>
                  <a:pt x="45" y="448"/>
                </a:cubicBezTo>
                <a:lnTo>
                  <a:pt x="13" y="448"/>
                </a:lnTo>
                <a:cubicBezTo>
                  <a:pt x="6" y="448"/>
                  <a:pt x="0" y="454"/>
                  <a:pt x="0" y="461"/>
                </a:cubicBezTo>
                <a:lnTo>
                  <a:pt x="0" y="522"/>
                </a:lnTo>
                <a:cubicBezTo>
                  <a:pt x="0" y="530"/>
                  <a:pt x="6" y="535"/>
                  <a:pt x="13" y="535"/>
                </a:cubicBezTo>
                <a:lnTo>
                  <a:pt x="44" y="535"/>
                </a:lnTo>
                <a:cubicBezTo>
                  <a:pt x="50" y="571"/>
                  <a:pt x="64" y="605"/>
                  <a:pt x="84" y="635"/>
                </a:cubicBezTo>
                <a:lnTo>
                  <a:pt x="62" y="658"/>
                </a:lnTo>
                <a:cubicBezTo>
                  <a:pt x="57" y="663"/>
                  <a:pt x="57" y="671"/>
                  <a:pt x="62" y="676"/>
                </a:cubicBezTo>
                <a:lnTo>
                  <a:pt x="105" y="719"/>
                </a:lnTo>
                <a:cubicBezTo>
                  <a:pt x="107" y="721"/>
                  <a:pt x="111" y="723"/>
                  <a:pt x="114" y="723"/>
                </a:cubicBezTo>
                <a:cubicBezTo>
                  <a:pt x="117" y="723"/>
                  <a:pt x="121" y="721"/>
                  <a:pt x="123" y="719"/>
                </a:cubicBezTo>
                <a:lnTo>
                  <a:pt x="145" y="697"/>
                </a:lnTo>
                <a:cubicBezTo>
                  <a:pt x="175" y="719"/>
                  <a:pt x="210" y="733"/>
                  <a:pt x="246" y="740"/>
                </a:cubicBezTo>
                <a:lnTo>
                  <a:pt x="246" y="771"/>
                </a:lnTo>
                <a:cubicBezTo>
                  <a:pt x="246" y="778"/>
                  <a:pt x="252" y="783"/>
                  <a:pt x="259" y="783"/>
                </a:cubicBezTo>
                <a:lnTo>
                  <a:pt x="321" y="783"/>
                </a:lnTo>
                <a:cubicBezTo>
                  <a:pt x="328" y="783"/>
                  <a:pt x="333" y="778"/>
                  <a:pt x="333" y="771"/>
                </a:cubicBezTo>
                <a:lnTo>
                  <a:pt x="333" y="740"/>
                </a:lnTo>
                <a:cubicBezTo>
                  <a:pt x="369" y="733"/>
                  <a:pt x="404" y="719"/>
                  <a:pt x="434" y="697"/>
                </a:cubicBezTo>
                <a:lnTo>
                  <a:pt x="457" y="720"/>
                </a:lnTo>
                <a:cubicBezTo>
                  <a:pt x="462" y="725"/>
                  <a:pt x="470" y="725"/>
                  <a:pt x="475" y="720"/>
                </a:cubicBezTo>
                <a:lnTo>
                  <a:pt x="518" y="677"/>
                </a:lnTo>
                <a:cubicBezTo>
                  <a:pt x="523" y="672"/>
                  <a:pt x="523" y="664"/>
                  <a:pt x="518" y="659"/>
                </a:cubicBezTo>
                <a:lnTo>
                  <a:pt x="495" y="635"/>
                </a:lnTo>
                <a:cubicBezTo>
                  <a:pt x="516" y="605"/>
                  <a:pt x="529" y="571"/>
                  <a:pt x="535" y="535"/>
                </a:cubicBezTo>
                <a:lnTo>
                  <a:pt x="570" y="535"/>
                </a:lnTo>
                <a:cubicBezTo>
                  <a:pt x="577" y="535"/>
                  <a:pt x="583" y="530"/>
                  <a:pt x="583" y="522"/>
                </a:cubicBezTo>
                <a:lnTo>
                  <a:pt x="583" y="461"/>
                </a:lnTo>
                <a:cubicBezTo>
                  <a:pt x="583" y="454"/>
                  <a:pt x="577" y="448"/>
                  <a:pt x="570" y="4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/>
          </a:p>
        </p:txBody>
      </p:sp>
      <p:sp>
        <p:nvSpPr>
          <p:cNvPr id="18" name="Freeform 260"/>
          <p:cNvSpPr>
            <a:spLocks noEditPoints="1"/>
          </p:cNvSpPr>
          <p:nvPr/>
        </p:nvSpPr>
        <p:spPr bwMode="auto">
          <a:xfrm>
            <a:off x="8471290" y="4910090"/>
            <a:ext cx="367230" cy="439424"/>
          </a:xfrm>
          <a:custGeom>
            <a:avLst/>
            <a:gdLst>
              <a:gd name="T0" fmla="*/ 302 w 616"/>
              <a:gd name="T1" fmla="*/ 383 h 734"/>
              <a:gd name="T2" fmla="*/ 268 w 616"/>
              <a:gd name="T3" fmla="*/ 365 h 734"/>
              <a:gd name="T4" fmla="*/ 301 w 616"/>
              <a:gd name="T5" fmla="*/ 354 h 734"/>
              <a:gd name="T6" fmla="*/ 336 w 616"/>
              <a:gd name="T7" fmla="*/ 369 h 734"/>
              <a:gd name="T8" fmla="*/ 302 w 616"/>
              <a:gd name="T9" fmla="*/ 383 h 734"/>
              <a:gd name="T10" fmla="*/ 570 w 616"/>
              <a:gd name="T11" fmla="*/ 113 h 734"/>
              <a:gd name="T12" fmla="*/ 511 w 616"/>
              <a:gd name="T13" fmla="*/ 44 h 734"/>
              <a:gd name="T14" fmla="*/ 415 w 616"/>
              <a:gd name="T15" fmla="*/ 0 h 734"/>
              <a:gd name="T16" fmla="*/ 333 w 616"/>
              <a:gd name="T17" fmla="*/ 31 h 734"/>
              <a:gd name="T18" fmla="*/ 161 w 616"/>
              <a:gd name="T19" fmla="*/ 179 h 734"/>
              <a:gd name="T20" fmla="*/ 125 w 616"/>
              <a:gd name="T21" fmla="*/ 321 h 734"/>
              <a:gd name="T22" fmla="*/ 132 w 616"/>
              <a:gd name="T23" fmla="*/ 338 h 734"/>
              <a:gd name="T24" fmla="*/ 205 w 616"/>
              <a:gd name="T25" fmla="*/ 276 h 734"/>
              <a:gd name="T26" fmla="*/ 205 w 616"/>
              <a:gd name="T27" fmla="*/ 271 h 734"/>
              <a:gd name="T28" fmla="*/ 238 w 616"/>
              <a:gd name="T29" fmla="*/ 223 h 734"/>
              <a:gd name="T30" fmla="*/ 365 w 616"/>
              <a:gd name="T31" fmla="*/ 114 h 734"/>
              <a:gd name="T32" fmla="*/ 415 w 616"/>
              <a:gd name="T33" fmla="*/ 90 h 734"/>
              <a:gd name="T34" fmla="*/ 457 w 616"/>
              <a:gd name="T35" fmla="*/ 113 h 734"/>
              <a:gd name="T36" fmla="*/ 494 w 616"/>
              <a:gd name="T37" fmla="*/ 156 h 734"/>
              <a:gd name="T38" fmla="*/ 479 w 616"/>
              <a:gd name="T39" fmla="*/ 247 h 734"/>
              <a:gd name="T40" fmla="*/ 402 w 616"/>
              <a:gd name="T41" fmla="*/ 314 h 734"/>
              <a:gd name="T42" fmla="*/ 397 w 616"/>
              <a:gd name="T43" fmla="*/ 308 h 734"/>
              <a:gd name="T44" fmla="*/ 301 w 616"/>
              <a:gd name="T45" fmla="*/ 264 h 734"/>
              <a:gd name="T46" fmla="*/ 219 w 616"/>
              <a:gd name="T47" fmla="*/ 295 h 734"/>
              <a:gd name="T48" fmla="*/ 47 w 616"/>
              <a:gd name="T49" fmla="*/ 443 h 734"/>
              <a:gd name="T50" fmla="*/ 3 w 616"/>
              <a:gd name="T51" fmla="*/ 529 h 734"/>
              <a:gd name="T52" fmla="*/ 33 w 616"/>
              <a:gd name="T53" fmla="*/ 621 h 734"/>
              <a:gd name="T54" fmla="*/ 92 w 616"/>
              <a:gd name="T55" fmla="*/ 690 h 734"/>
              <a:gd name="T56" fmla="*/ 188 w 616"/>
              <a:gd name="T57" fmla="*/ 734 h 734"/>
              <a:gd name="T58" fmla="*/ 271 w 616"/>
              <a:gd name="T59" fmla="*/ 703 h 734"/>
              <a:gd name="T60" fmla="*/ 443 w 616"/>
              <a:gd name="T61" fmla="*/ 555 h 734"/>
              <a:gd name="T62" fmla="*/ 477 w 616"/>
              <a:gd name="T63" fmla="*/ 411 h 734"/>
              <a:gd name="T64" fmla="*/ 470 w 616"/>
              <a:gd name="T65" fmla="*/ 394 h 734"/>
              <a:gd name="T66" fmla="*/ 397 w 616"/>
              <a:gd name="T67" fmla="*/ 457 h 734"/>
              <a:gd name="T68" fmla="*/ 396 w 616"/>
              <a:gd name="T69" fmla="*/ 463 h 734"/>
              <a:gd name="T70" fmla="*/ 365 w 616"/>
              <a:gd name="T71" fmla="*/ 511 h 734"/>
              <a:gd name="T72" fmla="*/ 239 w 616"/>
              <a:gd name="T73" fmla="*/ 620 h 734"/>
              <a:gd name="T74" fmla="*/ 188 w 616"/>
              <a:gd name="T75" fmla="*/ 647 h 734"/>
              <a:gd name="T76" fmla="*/ 147 w 616"/>
              <a:gd name="T77" fmla="*/ 621 h 734"/>
              <a:gd name="T78" fmla="*/ 109 w 616"/>
              <a:gd name="T79" fmla="*/ 578 h 734"/>
              <a:gd name="T80" fmla="*/ 91 w 616"/>
              <a:gd name="T81" fmla="*/ 536 h 734"/>
              <a:gd name="T82" fmla="*/ 124 w 616"/>
              <a:gd name="T83" fmla="*/ 487 h 734"/>
              <a:gd name="T84" fmla="*/ 201 w 616"/>
              <a:gd name="T85" fmla="*/ 420 h 734"/>
              <a:gd name="T86" fmla="*/ 206 w 616"/>
              <a:gd name="T87" fmla="*/ 426 h 734"/>
              <a:gd name="T88" fmla="*/ 302 w 616"/>
              <a:gd name="T89" fmla="*/ 470 h 734"/>
              <a:gd name="T90" fmla="*/ 385 w 616"/>
              <a:gd name="T91" fmla="*/ 439 h 734"/>
              <a:gd name="T92" fmla="*/ 557 w 616"/>
              <a:gd name="T93" fmla="*/ 291 h 734"/>
              <a:gd name="T94" fmla="*/ 570 w 616"/>
              <a:gd name="T95" fmla="*/ 113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16" h="734">
                <a:moveTo>
                  <a:pt x="302" y="383"/>
                </a:moveTo>
                <a:cubicBezTo>
                  <a:pt x="290" y="383"/>
                  <a:pt x="279" y="377"/>
                  <a:pt x="268" y="365"/>
                </a:cubicBezTo>
                <a:cubicBezTo>
                  <a:pt x="280" y="358"/>
                  <a:pt x="291" y="354"/>
                  <a:pt x="301" y="354"/>
                </a:cubicBezTo>
                <a:cubicBezTo>
                  <a:pt x="313" y="354"/>
                  <a:pt x="325" y="359"/>
                  <a:pt x="336" y="369"/>
                </a:cubicBezTo>
                <a:cubicBezTo>
                  <a:pt x="323" y="378"/>
                  <a:pt x="312" y="383"/>
                  <a:pt x="302" y="383"/>
                </a:cubicBezTo>
                <a:close/>
                <a:moveTo>
                  <a:pt x="570" y="113"/>
                </a:moveTo>
                <a:lnTo>
                  <a:pt x="511" y="44"/>
                </a:lnTo>
                <a:cubicBezTo>
                  <a:pt x="487" y="16"/>
                  <a:pt x="452" y="0"/>
                  <a:pt x="415" y="0"/>
                </a:cubicBezTo>
                <a:cubicBezTo>
                  <a:pt x="385" y="0"/>
                  <a:pt x="356" y="11"/>
                  <a:pt x="333" y="31"/>
                </a:cubicBezTo>
                <a:lnTo>
                  <a:pt x="161" y="179"/>
                </a:lnTo>
                <a:cubicBezTo>
                  <a:pt x="120" y="214"/>
                  <a:pt x="106" y="271"/>
                  <a:pt x="125" y="321"/>
                </a:cubicBezTo>
                <a:lnTo>
                  <a:pt x="132" y="338"/>
                </a:lnTo>
                <a:lnTo>
                  <a:pt x="205" y="276"/>
                </a:lnTo>
                <a:lnTo>
                  <a:pt x="205" y="271"/>
                </a:lnTo>
                <a:cubicBezTo>
                  <a:pt x="207" y="256"/>
                  <a:pt x="217" y="241"/>
                  <a:pt x="238" y="223"/>
                </a:cubicBezTo>
                <a:lnTo>
                  <a:pt x="365" y="114"/>
                </a:lnTo>
                <a:cubicBezTo>
                  <a:pt x="383" y="98"/>
                  <a:pt x="400" y="90"/>
                  <a:pt x="415" y="90"/>
                </a:cubicBezTo>
                <a:cubicBezTo>
                  <a:pt x="430" y="90"/>
                  <a:pt x="444" y="98"/>
                  <a:pt x="457" y="113"/>
                </a:cubicBezTo>
                <a:lnTo>
                  <a:pt x="494" y="156"/>
                </a:lnTo>
                <a:cubicBezTo>
                  <a:pt x="520" y="189"/>
                  <a:pt x="516" y="216"/>
                  <a:pt x="479" y="247"/>
                </a:cubicBezTo>
                <a:lnTo>
                  <a:pt x="402" y="314"/>
                </a:lnTo>
                <a:lnTo>
                  <a:pt x="397" y="308"/>
                </a:lnTo>
                <a:cubicBezTo>
                  <a:pt x="373" y="280"/>
                  <a:pt x="338" y="264"/>
                  <a:pt x="301" y="264"/>
                </a:cubicBezTo>
                <a:cubicBezTo>
                  <a:pt x="271" y="264"/>
                  <a:pt x="242" y="275"/>
                  <a:pt x="219" y="295"/>
                </a:cubicBezTo>
                <a:lnTo>
                  <a:pt x="47" y="443"/>
                </a:lnTo>
                <a:cubicBezTo>
                  <a:pt x="21" y="465"/>
                  <a:pt x="5" y="496"/>
                  <a:pt x="3" y="529"/>
                </a:cubicBezTo>
                <a:cubicBezTo>
                  <a:pt x="0" y="563"/>
                  <a:pt x="11" y="596"/>
                  <a:pt x="33" y="621"/>
                </a:cubicBezTo>
                <a:lnTo>
                  <a:pt x="92" y="690"/>
                </a:lnTo>
                <a:cubicBezTo>
                  <a:pt x="116" y="718"/>
                  <a:pt x="151" y="734"/>
                  <a:pt x="188" y="734"/>
                </a:cubicBezTo>
                <a:cubicBezTo>
                  <a:pt x="218" y="734"/>
                  <a:pt x="248" y="723"/>
                  <a:pt x="271" y="703"/>
                </a:cubicBezTo>
                <a:lnTo>
                  <a:pt x="443" y="555"/>
                </a:lnTo>
                <a:cubicBezTo>
                  <a:pt x="484" y="519"/>
                  <a:pt x="498" y="461"/>
                  <a:pt x="477" y="411"/>
                </a:cubicBezTo>
                <a:lnTo>
                  <a:pt x="470" y="394"/>
                </a:lnTo>
                <a:lnTo>
                  <a:pt x="397" y="457"/>
                </a:lnTo>
                <a:lnTo>
                  <a:pt x="396" y="463"/>
                </a:lnTo>
                <a:cubicBezTo>
                  <a:pt x="395" y="478"/>
                  <a:pt x="385" y="494"/>
                  <a:pt x="365" y="511"/>
                </a:cubicBezTo>
                <a:lnTo>
                  <a:pt x="239" y="620"/>
                </a:lnTo>
                <a:cubicBezTo>
                  <a:pt x="217" y="638"/>
                  <a:pt x="202" y="647"/>
                  <a:pt x="188" y="647"/>
                </a:cubicBezTo>
                <a:cubicBezTo>
                  <a:pt x="174" y="647"/>
                  <a:pt x="161" y="638"/>
                  <a:pt x="147" y="621"/>
                </a:cubicBezTo>
                <a:lnTo>
                  <a:pt x="109" y="578"/>
                </a:lnTo>
                <a:cubicBezTo>
                  <a:pt x="96" y="562"/>
                  <a:pt x="90" y="549"/>
                  <a:pt x="91" y="536"/>
                </a:cubicBezTo>
                <a:cubicBezTo>
                  <a:pt x="92" y="521"/>
                  <a:pt x="103" y="505"/>
                  <a:pt x="124" y="487"/>
                </a:cubicBezTo>
                <a:lnTo>
                  <a:pt x="201" y="420"/>
                </a:lnTo>
                <a:lnTo>
                  <a:pt x="206" y="426"/>
                </a:lnTo>
                <a:cubicBezTo>
                  <a:pt x="230" y="454"/>
                  <a:pt x="265" y="470"/>
                  <a:pt x="302" y="470"/>
                </a:cubicBezTo>
                <a:cubicBezTo>
                  <a:pt x="332" y="470"/>
                  <a:pt x="362" y="459"/>
                  <a:pt x="385" y="439"/>
                </a:cubicBezTo>
                <a:lnTo>
                  <a:pt x="557" y="291"/>
                </a:lnTo>
                <a:cubicBezTo>
                  <a:pt x="610" y="246"/>
                  <a:pt x="616" y="166"/>
                  <a:pt x="57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/>
          </a:p>
        </p:txBody>
      </p:sp>
      <p:sp>
        <p:nvSpPr>
          <p:cNvPr id="19" name="Rectangle 18"/>
          <p:cNvSpPr/>
          <p:nvPr/>
        </p:nvSpPr>
        <p:spPr>
          <a:xfrm>
            <a:off x="9710057" y="5442906"/>
            <a:ext cx="20631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KGC aporta liderazgo en gestión de proyectos y software para el control de proyectos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03894" y="5442906"/>
            <a:ext cx="20650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CMS Carey &amp; Allende brinda </a:t>
            </a:r>
            <a:r>
              <a:rPr lang="es-ES" sz="1400" i="0" dirty="0" err="1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expertise</a:t>
            </a:r>
            <a:r>
              <a:rPr lang="es-ES" sz="14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legal global en legislación y cumplimiento normativo.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301273"/>
            <a:ext cx="6095999" cy="1730602"/>
          </a:xfrm>
          <a:prstGeom prst="rect">
            <a:avLst/>
          </a:prstGeom>
          <a:solidFill>
            <a:srgbClr val="F4F4F4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980" y="4562102"/>
            <a:ext cx="59273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130249"/>
                </a:solidFill>
                <a:latin typeface="Avenir Next LT Pro" panose="020B0504020202020204" pitchFamily="34" charset="0"/>
              </a:rPr>
              <a:t>Nuestra Alianza Estratégica</a:t>
            </a:r>
            <a:endParaRPr lang="es-ES" sz="24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  <a:p>
            <a:r>
              <a:rPr lang="es-ES" sz="2400" dirty="0" err="1">
                <a:solidFill>
                  <a:srgbClr val="130249"/>
                </a:solidFill>
                <a:latin typeface="Avenir Next LT Pro" panose="020B0504020202020204" pitchFamily="34" charset="0"/>
              </a:rPr>
              <a:t>Koff</a:t>
            </a:r>
            <a:r>
              <a:rPr lang="es-ES" sz="2400" dirty="0">
                <a:solidFill>
                  <a:srgbClr val="130249"/>
                </a:solidFill>
                <a:latin typeface="Avenir Next LT Pro" panose="020B0504020202020204" pitchFamily="34" charset="0"/>
              </a:rPr>
              <a:t> &amp; Guerrero y CMS Carey &amp; Allende </a:t>
            </a:r>
            <a:endParaRPr lang="es-ES" sz="28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26" name="Picture 2" descr="☑️CMS Carey &amp; Allende — Consulting Organization from Chile — Law sector —  DevelopmentAid">
            <a:extLst>
              <a:ext uri="{FF2B5EF4-FFF2-40B4-BE49-F238E27FC236}">
                <a16:creationId xmlns:a16="http://schemas.microsoft.com/office/drawing/2014/main" id="{7D15AA52-4F15-CA6C-BB37-2D8CF0D22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684" y="6033136"/>
            <a:ext cx="1103385" cy="7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43A25085-D3CC-B9D4-1ED2-64B187F536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56" y="6001837"/>
            <a:ext cx="1190768" cy="833538"/>
          </a:xfrm>
          <a:prstGeom prst="rect">
            <a:avLst/>
          </a:prstGeom>
        </p:spPr>
      </p:pic>
      <p:sp>
        <p:nvSpPr>
          <p:cNvPr id="4" name="Rectangle 39">
            <a:extLst>
              <a:ext uri="{FF2B5EF4-FFF2-40B4-BE49-F238E27FC236}">
                <a16:creationId xmlns:a16="http://schemas.microsoft.com/office/drawing/2014/main" id="{D6DA42B7-E085-1277-C4D1-CFD32DD9CAE9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A48BFCCC-35E0-CFAE-2493-730CD69E03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5" y="-132762"/>
            <a:ext cx="2038644" cy="18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20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arcador de posición de imagen 30" descr="Persona con cuchillo en la mano&#10;&#10;El contenido generado por IA puede ser incorrecto.">
            <a:extLst>
              <a:ext uri="{FF2B5EF4-FFF2-40B4-BE49-F238E27FC236}">
                <a16:creationId xmlns:a16="http://schemas.microsoft.com/office/drawing/2014/main" id="{21B9815E-66FC-C31D-3D42-74F44F0CC3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ight Triangle 1"/>
          <p:cNvSpPr/>
          <p:nvPr/>
        </p:nvSpPr>
        <p:spPr>
          <a:xfrm flipV="1">
            <a:off x="0" y="-2"/>
            <a:ext cx="3733799" cy="3209817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31276" y="689952"/>
            <a:ext cx="51940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La Plataforma para una Gestión Proactiva</a:t>
            </a:r>
            <a:endParaRPr lang="en-US" sz="3200" b="1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6145" y="2424968"/>
            <a:ext cx="2759428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Cumple con ISO/IEC 27001:2022, garantizando la integridad y el historial de la información.</a:t>
            </a:r>
            <a:endParaRPr lang="id-ID" sz="12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22615" y="1119564"/>
            <a:ext cx="2669937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Consolida toda la información de permisos y obligaciones en una única plataforma en la nube (SaaS)</a:t>
            </a:r>
            <a:endParaRPr lang="id-ID" sz="12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09984" y="875377"/>
            <a:ext cx="2210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b="1" dirty="0">
                <a:solidFill>
                  <a:schemeClr val="bg2">
                    <a:lumMod val="10000"/>
                  </a:schemeClr>
                </a:solidFill>
                <a:latin typeface="Avenir Next LT Pro" panose="020B0504020202020204" pitchFamily="34" charset="0"/>
              </a:rPr>
              <a:t>Centralización Total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6145" y="2118890"/>
            <a:ext cx="2759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b="1" dirty="0">
                <a:solidFill>
                  <a:schemeClr val="bg2">
                    <a:lumMod val="10000"/>
                  </a:schemeClr>
                </a:solidFill>
                <a:latin typeface="Avenir Next LT Pro" panose="020B0504020202020204" pitchFamily="34" charset="0"/>
              </a:rPr>
              <a:t>Seguridad y Resguardo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 flipV="1">
            <a:off x="7034281" y="4125248"/>
            <a:ext cx="5157719" cy="2147919"/>
          </a:xfrm>
          <a:custGeom>
            <a:avLst/>
            <a:gdLst>
              <a:gd name="connsiteX0" fmla="*/ 2481896 w 6205188"/>
              <a:gd name="connsiteY0" fmla="*/ 2133600 h 2133600"/>
              <a:gd name="connsiteX1" fmla="*/ 6205188 w 6205188"/>
              <a:gd name="connsiteY1" fmla="*/ 2133600 h 2133600"/>
              <a:gd name="connsiteX2" fmla="*/ 6205188 w 6205188"/>
              <a:gd name="connsiteY2" fmla="*/ 0 h 2133600"/>
              <a:gd name="connsiteX3" fmla="*/ 0 w 6205188"/>
              <a:gd name="connsiteY3" fmla="*/ 0 h 2133600"/>
              <a:gd name="connsiteX4" fmla="*/ 2481896 w 6205188"/>
              <a:gd name="connsiteY4" fmla="*/ 213360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188" h="2133600">
                <a:moveTo>
                  <a:pt x="2481896" y="2133600"/>
                </a:moveTo>
                <a:lnTo>
                  <a:pt x="6205188" y="2133600"/>
                </a:lnTo>
                <a:lnTo>
                  <a:pt x="6205188" y="0"/>
                </a:lnTo>
                <a:lnTo>
                  <a:pt x="0" y="0"/>
                </a:lnTo>
                <a:lnTo>
                  <a:pt x="2481896" y="2133600"/>
                </a:lnTo>
                <a:close/>
              </a:path>
            </a:pathLst>
          </a:custGeom>
          <a:solidFill>
            <a:srgbClr val="ECE6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28293" y="4249803"/>
            <a:ext cx="2560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2000" dirty="0">
                <a:solidFill>
                  <a:srgbClr val="130249"/>
                </a:solidFill>
                <a:latin typeface="Avenir Next LT Pro" panose="020B0504020202020204" pitchFamily="34" charset="0"/>
              </a:rPr>
              <a:t>¿Qué es EzLog? </a:t>
            </a:r>
            <a:endParaRPr lang="en-US" sz="20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18763" y="4619135"/>
            <a:ext cx="3937973" cy="167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400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Un software diseñado para la gestión centralizada de permisos y el control de obligaciones. El nombre "</a:t>
            </a:r>
            <a:r>
              <a:rPr lang="es-ES" sz="1400" i="0" dirty="0" err="1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</a:t>
            </a:r>
            <a:r>
              <a:rPr lang="es-ES" sz="1400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" evoca "</a:t>
            </a:r>
            <a:r>
              <a:rPr lang="es-ES" sz="1400" i="0" dirty="0" err="1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easy</a:t>
            </a:r>
            <a:r>
              <a:rPr lang="es-ES" sz="1400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logs" (registros fáciles), reflejando su objetivo de simplificar una tarea compleja.</a:t>
            </a:r>
            <a:endParaRPr lang="id-ID" sz="1400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EE3D55E-634E-580C-3AA2-0D2830DF5B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814" y="1044654"/>
            <a:ext cx="824904" cy="8249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84EDE9-DCDD-65FA-AC25-1DCBC7F251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765" y="2423798"/>
            <a:ext cx="717916" cy="690547"/>
          </a:xfrm>
          <a:prstGeom prst="rect">
            <a:avLst/>
          </a:prstGeom>
        </p:spPr>
      </p:pic>
      <p:sp>
        <p:nvSpPr>
          <p:cNvPr id="11" name="Rectangle 38">
            <a:extLst>
              <a:ext uri="{FF2B5EF4-FFF2-40B4-BE49-F238E27FC236}">
                <a16:creationId xmlns:a16="http://schemas.microsoft.com/office/drawing/2014/main" id="{7ABC2AB0-37D0-5466-B939-F3E50676499D}"/>
              </a:ext>
            </a:extLst>
          </p:cNvPr>
          <p:cNvSpPr/>
          <p:nvPr/>
        </p:nvSpPr>
        <p:spPr>
          <a:xfrm>
            <a:off x="405674" y="3398051"/>
            <a:ext cx="3009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b="1" dirty="0">
                <a:solidFill>
                  <a:schemeClr val="bg2">
                    <a:lumMod val="10000"/>
                  </a:schemeClr>
                </a:solidFill>
                <a:latin typeface="Avenir Next LT Pro" panose="020B0504020202020204" pitchFamily="34" charset="0"/>
              </a:rPr>
              <a:t>Visibilidad Estratégica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8292DBDF-3770-5036-A632-92A4B7F03F89}"/>
              </a:ext>
            </a:extLst>
          </p:cNvPr>
          <p:cNvSpPr/>
          <p:nvPr/>
        </p:nvSpPr>
        <p:spPr>
          <a:xfrm>
            <a:off x="135263" y="3618469"/>
            <a:ext cx="3280311" cy="89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Dashboards</a:t>
            </a:r>
            <a:r>
              <a:rPr lang="es-ES" sz="1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personalizables, reportes instantáneos y georeferenciación para la toma de decisiones informada</a:t>
            </a:r>
            <a:endParaRPr lang="id-ID" sz="12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1908B0EA-C30A-EC67-9724-196FE9DF32E6}"/>
              </a:ext>
            </a:extLst>
          </p:cNvPr>
          <p:cNvSpPr>
            <a:spLocks noEditPoints="1"/>
          </p:cNvSpPr>
          <p:nvPr/>
        </p:nvSpPr>
        <p:spPr bwMode="auto">
          <a:xfrm>
            <a:off x="3644128" y="3729202"/>
            <a:ext cx="584523" cy="603712"/>
          </a:xfrm>
          <a:custGeom>
            <a:avLst/>
            <a:gdLst>
              <a:gd name="T0" fmla="*/ 687 w 703"/>
              <a:gd name="T1" fmla="*/ 703 h 703"/>
              <a:gd name="T2" fmla="*/ 16 w 703"/>
              <a:gd name="T3" fmla="*/ 703 h 703"/>
              <a:gd name="T4" fmla="*/ 0 w 703"/>
              <a:gd name="T5" fmla="*/ 687 h 703"/>
              <a:gd name="T6" fmla="*/ 0 w 703"/>
              <a:gd name="T7" fmla="*/ 16 h 703"/>
              <a:gd name="T8" fmla="*/ 16 w 703"/>
              <a:gd name="T9" fmla="*/ 0 h 703"/>
              <a:gd name="T10" fmla="*/ 32 w 703"/>
              <a:gd name="T11" fmla="*/ 16 h 703"/>
              <a:gd name="T12" fmla="*/ 32 w 703"/>
              <a:gd name="T13" fmla="*/ 375 h 703"/>
              <a:gd name="T14" fmla="*/ 343 w 703"/>
              <a:gd name="T15" fmla="*/ 164 h 703"/>
              <a:gd name="T16" fmla="*/ 369 w 703"/>
              <a:gd name="T17" fmla="*/ 163 h 703"/>
              <a:gd name="T18" fmla="*/ 489 w 703"/>
              <a:gd name="T19" fmla="*/ 224 h 703"/>
              <a:gd name="T20" fmla="*/ 622 w 703"/>
              <a:gd name="T21" fmla="*/ 80 h 703"/>
              <a:gd name="T22" fmla="*/ 645 w 703"/>
              <a:gd name="T23" fmla="*/ 102 h 703"/>
              <a:gd name="T24" fmla="*/ 510 w 703"/>
              <a:gd name="T25" fmla="*/ 250 h 703"/>
              <a:gd name="T26" fmla="*/ 479 w 703"/>
              <a:gd name="T27" fmla="*/ 255 h 703"/>
              <a:gd name="T28" fmla="*/ 358 w 703"/>
              <a:gd name="T29" fmla="*/ 193 h 703"/>
              <a:gd name="T30" fmla="*/ 32 w 703"/>
              <a:gd name="T31" fmla="*/ 414 h 703"/>
              <a:gd name="T32" fmla="*/ 32 w 703"/>
              <a:gd name="T33" fmla="*/ 671 h 703"/>
              <a:gd name="T34" fmla="*/ 687 w 703"/>
              <a:gd name="T35" fmla="*/ 671 h 703"/>
              <a:gd name="T36" fmla="*/ 703 w 703"/>
              <a:gd name="T37" fmla="*/ 687 h 703"/>
              <a:gd name="T38" fmla="*/ 687 w 703"/>
              <a:gd name="T39" fmla="*/ 703 h 703"/>
              <a:gd name="T40" fmla="*/ 512 w 703"/>
              <a:gd name="T41" fmla="*/ 317 h 703"/>
              <a:gd name="T42" fmla="*/ 512 w 703"/>
              <a:gd name="T43" fmla="*/ 617 h 703"/>
              <a:gd name="T44" fmla="*/ 602 w 703"/>
              <a:gd name="T45" fmla="*/ 617 h 703"/>
              <a:gd name="T46" fmla="*/ 602 w 703"/>
              <a:gd name="T47" fmla="*/ 219 h 703"/>
              <a:gd name="T48" fmla="*/ 512 w 703"/>
              <a:gd name="T49" fmla="*/ 317 h 703"/>
              <a:gd name="T50" fmla="*/ 376 w 703"/>
              <a:gd name="T51" fmla="*/ 267 h 703"/>
              <a:gd name="T52" fmla="*/ 376 w 703"/>
              <a:gd name="T53" fmla="*/ 617 h 703"/>
              <a:gd name="T54" fmla="*/ 465 w 703"/>
              <a:gd name="T55" fmla="*/ 617 h 703"/>
              <a:gd name="T56" fmla="*/ 465 w 703"/>
              <a:gd name="T57" fmla="*/ 314 h 703"/>
              <a:gd name="T58" fmla="*/ 376 w 703"/>
              <a:gd name="T59" fmla="*/ 267 h 703"/>
              <a:gd name="T60" fmla="*/ 239 w 703"/>
              <a:gd name="T61" fmla="*/ 340 h 703"/>
              <a:gd name="T62" fmla="*/ 239 w 703"/>
              <a:gd name="T63" fmla="*/ 617 h 703"/>
              <a:gd name="T64" fmla="*/ 329 w 703"/>
              <a:gd name="T65" fmla="*/ 617 h 703"/>
              <a:gd name="T66" fmla="*/ 329 w 703"/>
              <a:gd name="T67" fmla="*/ 278 h 703"/>
              <a:gd name="T68" fmla="*/ 239 w 703"/>
              <a:gd name="T69" fmla="*/ 340 h 703"/>
              <a:gd name="T70" fmla="*/ 103 w 703"/>
              <a:gd name="T71" fmla="*/ 432 h 703"/>
              <a:gd name="T72" fmla="*/ 103 w 703"/>
              <a:gd name="T73" fmla="*/ 617 h 703"/>
              <a:gd name="T74" fmla="*/ 193 w 703"/>
              <a:gd name="T75" fmla="*/ 617 h 703"/>
              <a:gd name="T76" fmla="*/ 193 w 703"/>
              <a:gd name="T77" fmla="*/ 371 h 703"/>
              <a:gd name="T78" fmla="*/ 103 w 703"/>
              <a:gd name="T79" fmla="*/ 432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03" h="703">
                <a:moveTo>
                  <a:pt x="687" y="703"/>
                </a:moveTo>
                <a:lnTo>
                  <a:pt x="16" y="703"/>
                </a:lnTo>
                <a:cubicBezTo>
                  <a:pt x="7" y="703"/>
                  <a:pt x="0" y="696"/>
                  <a:pt x="0" y="687"/>
                </a:cubicBezTo>
                <a:lnTo>
                  <a:pt x="0" y="16"/>
                </a:ln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lnTo>
                  <a:pt x="32" y="375"/>
                </a:lnTo>
                <a:lnTo>
                  <a:pt x="343" y="164"/>
                </a:lnTo>
                <a:cubicBezTo>
                  <a:pt x="350" y="159"/>
                  <a:pt x="360" y="158"/>
                  <a:pt x="369" y="163"/>
                </a:cubicBezTo>
                <a:lnTo>
                  <a:pt x="489" y="224"/>
                </a:lnTo>
                <a:lnTo>
                  <a:pt x="622" y="80"/>
                </a:lnTo>
                <a:lnTo>
                  <a:pt x="645" y="102"/>
                </a:lnTo>
                <a:lnTo>
                  <a:pt x="510" y="250"/>
                </a:lnTo>
                <a:cubicBezTo>
                  <a:pt x="502" y="258"/>
                  <a:pt x="489" y="260"/>
                  <a:pt x="479" y="255"/>
                </a:cubicBezTo>
                <a:lnTo>
                  <a:pt x="358" y="193"/>
                </a:lnTo>
                <a:lnTo>
                  <a:pt x="32" y="414"/>
                </a:lnTo>
                <a:lnTo>
                  <a:pt x="32" y="671"/>
                </a:lnTo>
                <a:lnTo>
                  <a:pt x="687" y="671"/>
                </a:lnTo>
                <a:cubicBezTo>
                  <a:pt x="695" y="671"/>
                  <a:pt x="703" y="678"/>
                  <a:pt x="703" y="687"/>
                </a:cubicBezTo>
                <a:cubicBezTo>
                  <a:pt x="703" y="696"/>
                  <a:pt x="695" y="703"/>
                  <a:pt x="687" y="703"/>
                </a:cubicBezTo>
                <a:close/>
                <a:moveTo>
                  <a:pt x="512" y="317"/>
                </a:moveTo>
                <a:lnTo>
                  <a:pt x="512" y="617"/>
                </a:lnTo>
                <a:lnTo>
                  <a:pt x="602" y="617"/>
                </a:lnTo>
                <a:lnTo>
                  <a:pt x="602" y="219"/>
                </a:lnTo>
                <a:lnTo>
                  <a:pt x="512" y="317"/>
                </a:lnTo>
                <a:close/>
                <a:moveTo>
                  <a:pt x="376" y="267"/>
                </a:moveTo>
                <a:lnTo>
                  <a:pt x="376" y="617"/>
                </a:lnTo>
                <a:lnTo>
                  <a:pt x="465" y="617"/>
                </a:lnTo>
                <a:lnTo>
                  <a:pt x="465" y="314"/>
                </a:lnTo>
                <a:lnTo>
                  <a:pt x="376" y="267"/>
                </a:lnTo>
                <a:close/>
                <a:moveTo>
                  <a:pt x="239" y="340"/>
                </a:moveTo>
                <a:lnTo>
                  <a:pt x="239" y="617"/>
                </a:lnTo>
                <a:lnTo>
                  <a:pt x="329" y="617"/>
                </a:lnTo>
                <a:lnTo>
                  <a:pt x="329" y="278"/>
                </a:lnTo>
                <a:lnTo>
                  <a:pt x="239" y="340"/>
                </a:lnTo>
                <a:close/>
                <a:moveTo>
                  <a:pt x="103" y="432"/>
                </a:moveTo>
                <a:lnTo>
                  <a:pt x="103" y="617"/>
                </a:lnTo>
                <a:lnTo>
                  <a:pt x="193" y="617"/>
                </a:lnTo>
                <a:lnTo>
                  <a:pt x="193" y="371"/>
                </a:lnTo>
                <a:lnTo>
                  <a:pt x="103" y="43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/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92BF3EB1-47E7-BBFB-65B1-878C0C466F75}"/>
              </a:ext>
            </a:extLst>
          </p:cNvPr>
          <p:cNvSpPr/>
          <p:nvPr/>
        </p:nvSpPr>
        <p:spPr>
          <a:xfrm>
            <a:off x="135263" y="4623836"/>
            <a:ext cx="2663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b="1" dirty="0">
                <a:solidFill>
                  <a:schemeClr val="bg2">
                    <a:lumMod val="10000"/>
                  </a:schemeClr>
                </a:solidFill>
                <a:latin typeface="Avenir Next LT Pro" panose="020B0504020202020204" pitchFamily="34" charset="0"/>
              </a:rPr>
              <a:t>Cumplimiento Proactivo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59F00468-82F5-FB6D-42DD-844067A690EC}"/>
              </a:ext>
            </a:extLst>
          </p:cNvPr>
          <p:cNvSpPr/>
          <p:nvPr/>
        </p:nvSpPr>
        <p:spPr>
          <a:xfrm>
            <a:off x="135262" y="4897438"/>
            <a:ext cx="2574722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1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Notificaciones automáticas de vencimientos y acceso a una biblioteca normativa actualizada, minimizando riesgos de incumplimiento</a:t>
            </a:r>
            <a:endParaRPr lang="id-ID" sz="12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60" name="Picture 12" descr="Icono De Color Rgb De Cumplimiento De Normas Ilustración del ...">
            <a:extLst>
              <a:ext uri="{FF2B5EF4-FFF2-40B4-BE49-F238E27FC236}">
                <a16:creationId xmlns:a16="http://schemas.microsoft.com/office/drawing/2014/main" id="{C6F7D334-52E0-7B77-5794-3900E3546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035" y="4984277"/>
            <a:ext cx="646539" cy="66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9">
            <a:extLst>
              <a:ext uri="{FF2B5EF4-FFF2-40B4-BE49-F238E27FC236}">
                <a16:creationId xmlns:a16="http://schemas.microsoft.com/office/drawing/2014/main" id="{6886BF93-8AE9-6F57-BBCC-3C99A64D191F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63830C79-2A26-E619-BAC6-FAFFAB12E1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627" y="-241718"/>
            <a:ext cx="2088980" cy="18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248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DF8CC-E01B-6D91-34A9-A06A4997E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EE3409BD-0762-D065-8D4D-AF73F58037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758A82D-0AE4-0049-9F95-8864AC71C881}"/>
              </a:ext>
            </a:extLst>
          </p:cNvPr>
          <p:cNvSpPr/>
          <p:nvPr/>
        </p:nvSpPr>
        <p:spPr>
          <a:xfrm>
            <a:off x="0" y="0"/>
            <a:ext cx="8853434" cy="6858000"/>
          </a:xfrm>
          <a:custGeom>
            <a:avLst/>
            <a:gdLst>
              <a:gd name="connsiteX0" fmla="*/ 0 w 8853434"/>
              <a:gd name="connsiteY0" fmla="*/ 0 h 6858000"/>
              <a:gd name="connsiteX1" fmla="*/ 8853434 w 8853434"/>
              <a:gd name="connsiteY1" fmla="*/ 0 h 6858000"/>
              <a:gd name="connsiteX2" fmla="*/ 4648200 w 8853434"/>
              <a:gd name="connsiteY2" fmla="*/ 4237905 h 6858000"/>
              <a:gd name="connsiteX3" fmla="*/ 7611453 w 8853434"/>
              <a:gd name="connsiteY3" fmla="*/ 6858000 h 6858000"/>
              <a:gd name="connsiteX4" fmla="*/ 0 w 8853434"/>
              <a:gd name="connsiteY4" fmla="*/ 6858000 h 6858000"/>
              <a:gd name="connsiteX5" fmla="*/ 0 w 88534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3434" h="6858000">
                <a:moveTo>
                  <a:pt x="0" y="0"/>
                </a:moveTo>
                <a:lnTo>
                  <a:pt x="8853434" y="0"/>
                </a:lnTo>
                <a:lnTo>
                  <a:pt x="4648200" y="4237905"/>
                </a:lnTo>
                <a:lnTo>
                  <a:pt x="76114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30249">
              <a:alpha val="85000"/>
            </a:srgbClr>
          </a:solidFill>
          <a:ln>
            <a:noFill/>
          </a:ln>
          <a:effectLst>
            <a:outerShdw blurRad="2032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225C8F-EAF7-A9AE-5E17-C1AF63B1DA2A}"/>
              </a:ext>
            </a:extLst>
          </p:cNvPr>
          <p:cNvSpPr/>
          <p:nvPr/>
        </p:nvSpPr>
        <p:spPr>
          <a:xfrm>
            <a:off x="1034416" y="3250999"/>
            <a:ext cx="3878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Esta complejidad genera retrasos significativos, paralizaciones, multas y daño reputacional.</a:t>
            </a:r>
            <a:endParaRPr lang="id-ID" sz="1600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7DD1D0B-B4A5-D44F-50C0-865A9217E3D4}"/>
              </a:ext>
            </a:extLst>
          </p:cNvPr>
          <p:cNvSpPr/>
          <p:nvPr/>
        </p:nvSpPr>
        <p:spPr>
          <a:xfrm flipV="1">
            <a:off x="1" y="-3"/>
            <a:ext cx="3657600" cy="3144311"/>
          </a:xfrm>
          <a:prstGeom prst="rtTriangle">
            <a:avLst/>
          </a:prstGeom>
          <a:solidFill>
            <a:srgbClr val="ECE6FF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8AB704-DBB8-5AA5-A609-DBBDD857B1DA}"/>
              </a:ext>
            </a:extLst>
          </p:cNvPr>
          <p:cNvSpPr/>
          <p:nvPr/>
        </p:nvSpPr>
        <p:spPr>
          <a:xfrm>
            <a:off x="1034417" y="2322960"/>
            <a:ext cx="4677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 obtención de permisos mineros en Chile es compleja, con </a:t>
            </a:r>
            <a:r>
              <a:rPr lang="es-ES" sz="1600" b="1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+1.500 permisos </a:t>
            </a:r>
            <a:r>
              <a:rPr lang="es-ES" sz="1600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para proyectos y </a:t>
            </a:r>
            <a:r>
              <a:rPr lang="es-ES" sz="1600" b="1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+1.900 obligaciones para operaciones</a:t>
            </a:r>
            <a:endParaRPr lang="id-ID" sz="1600" b="1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solidFill>
                <a:srgbClr val="F4F4F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C88987-24A5-E23E-1DBE-87C994826D39}"/>
              </a:ext>
            </a:extLst>
          </p:cNvPr>
          <p:cNvSpPr/>
          <p:nvPr/>
        </p:nvSpPr>
        <p:spPr>
          <a:xfrm>
            <a:off x="2333242" y="906581"/>
            <a:ext cx="5987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F4F4F4"/>
                </a:solidFill>
                <a:latin typeface="Avenir Next LT Pro" panose="020B0504020202020204" pitchFamily="34" charset="0"/>
              </a:rPr>
              <a:t>Impacto Directo en la </a:t>
            </a:r>
            <a:r>
              <a:rPr lang="es-ES" sz="3200" b="1" dirty="0">
                <a:solidFill>
                  <a:srgbClr val="F4F4F4"/>
                </a:solidFill>
                <a:latin typeface="Avenir Next LT Pro" panose="020B0504020202020204" pitchFamily="34" charset="0"/>
              </a:rPr>
              <a:t>Rentabilidad</a:t>
            </a:r>
            <a:r>
              <a:rPr lang="es-ES" sz="3200" dirty="0">
                <a:solidFill>
                  <a:srgbClr val="F4F4F4"/>
                </a:solidFill>
                <a:latin typeface="Avenir Next LT Pro" panose="020B0504020202020204" pitchFamily="34" charset="0"/>
              </a:rPr>
              <a:t> y </a:t>
            </a:r>
            <a:r>
              <a:rPr lang="es-ES" sz="3200" b="1" dirty="0">
                <a:solidFill>
                  <a:srgbClr val="F4F4F4"/>
                </a:solidFill>
                <a:latin typeface="Avenir Next LT Pro" panose="020B0504020202020204" pitchFamily="34" charset="0"/>
              </a:rPr>
              <a:t>Reputación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4278A62D-F1BE-C65A-A664-C0C33C1E206E}"/>
              </a:ext>
            </a:extLst>
          </p:cNvPr>
          <p:cNvSpPr/>
          <p:nvPr/>
        </p:nvSpPr>
        <p:spPr>
          <a:xfrm rot="10800000" flipV="1">
            <a:off x="9698635" y="4991725"/>
            <a:ext cx="2493363" cy="1897718"/>
          </a:xfrm>
          <a:prstGeom prst="rtTriangle">
            <a:avLst/>
          </a:prstGeom>
          <a:solidFill>
            <a:srgbClr val="ECE6FF">
              <a:alpha val="85000"/>
            </a:srgbClr>
          </a:solidFill>
          <a:ln>
            <a:noFill/>
          </a:ln>
          <a:effectLst>
            <a:outerShdw blurRad="1651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CA325821-D971-381A-EC56-24C4CD2A86DA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F4F4F4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91C2391B-70E3-1B34-99AB-2A70394FD1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371" y="5424205"/>
            <a:ext cx="2108307" cy="1880580"/>
          </a:xfrm>
          <a:prstGeom prst="rect">
            <a:avLst/>
          </a:prstGeom>
        </p:spPr>
      </p:pic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36827CC8-E9D5-C923-42A0-E307D97148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5" y="-132762"/>
            <a:ext cx="2038644" cy="181844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F8C3A00-2B8C-F80B-D7C2-FC91B93F3C60}"/>
              </a:ext>
            </a:extLst>
          </p:cNvPr>
          <p:cNvSpPr txBox="1"/>
          <p:nvPr/>
        </p:nvSpPr>
        <p:spPr>
          <a:xfrm>
            <a:off x="1034416" y="4157437"/>
            <a:ext cx="40016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 nueva </a:t>
            </a:r>
            <a:r>
              <a:rPr lang="es-ES" sz="1600" b="1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Ley de </a:t>
            </a:r>
            <a:r>
              <a:rPr lang="es-ES" sz="1600" b="1" i="0" dirty="0" err="1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Permisología</a:t>
            </a:r>
            <a:r>
              <a:rPr lang="es-ES" sz="1600" b="1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ES" sz="16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(julio 2025) busca agilizar trámites con una Ventanilla Única y "silencio administrativo positivo".</a:t>
            </a:r>
            <a:endParaRPr lang="id-ID" sz="1600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8E1DA8-FFD0-C9B0-06CA-94CF070F1780}"/>
              </a:ext>
            </a:extLst>
          </p:cNvPr>
          <p:cNvSpPr txBox="1"/>
          <p:nvPr/>
        </p:nvSpPr>
        <p:spPr>
          <a:xfrm>
            <a:off x="1034416" y="5272729"/>
            <a:ext cx="4001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dirty="0">
                <a:solidFill>
                  <a:srgbClr val="F4F4F4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Sin embargo, los permisos ambientales aún no están incluidos en esta reforma, siendo una fuente clave de demoras.</a:t>
            </a:r>
            <a:endParaRPr lang="id-ID" sz="1600" dirty="0">
              <a:solidFill>
                <a:srgbClr val="F4F4F4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982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cador de posición de imagen 25" descr="Imagen que contiene persona, interior, tabla, corte&#10;&#10;El contenido generado por IA puede ser incorrecto.">
            <a:extLst>
              <a:ext uri="{FF2B5EF4-FFF2-40B4-BE49-F238E27FC236}">
                <a16:creationId xmlns:a16="http://schemas.microsoft.com/office/drawing/2014/main" id="{6E1E8B11-FE7D-304C-F695-862B246A7C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46" y="230832"/>
            <a:ext cx="12045708" cy="6327039"/>
          </a:xfrm>
        </p:spPr>
      </p:pic>
      <p:sp>
        <p:nvSpPr>
          <p:cNvPr id="16" name="Right Triangle 15"/>
          <p:cNvSpPr/>
          <p:nvPr/>
        </p:nvSpPr>
        <p:spPr>
          <a:xfrm flipV="1">
            <a:off x="-55719" y="-59406"/>
            <a:ext cx="3733799" cy="3209817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0800000" flipV="1">
            <a:off x="0" y="1982625"/>
            <a:ext cx="9163050" cy="4875374"/>
          </a:xfrm>
          <a:custGeom>
            <a:avLst/>
            <a:gdLst>
              <a:gd name="connsiteX0" fmla="*/ 12191999 w 12191999"/>
              <a:gd name="connsiteY0" fmla="*/ 0 h 6858002"/>
              <a:gd name="connsiteX1" fmla="*/ 0 w 12191999"/>
              <a:gd name="connsiteY1" fmla="*/ 0 h 6858002"/>
              <a:gd name="connsiteX2" fmla="*/ 0 w 12191999"/>
              <a:gd name="connsiteY2" fmla="*/ 6858002 h 6858002"/>
              <a:gd name="connsiteX3" fmla="*/ 2 w 12191999"/>
              <a:gd name="connsiteY3" fmla="*/ 6858002 h 6858002"/>
              <a:gd name="connsiteX4" fmla="*/ 2 w 12191999"/>
              <a:gd name="connsiteY4" fmla="*/ 4362453 h 6858002"/>
              <a:gd name="connsiteX5" fmla="*/ 2902934 w 12191999"/>
              <a:gd name="connsiteY5" fmla="*/ 6858002 h 6858002"/>
              <a:gd name="connsiteX6" fmla="*/ 12191999 w 12191999"/>
              <a:gd name="connsiteY6" fmla="*/ 6858002 h 6858002"/>
              <a:gd name="connsiteX7" fmla="*/ 12191999 w 12191999"/>
              <a:gd name="connsiteY7" fmla="*/ 3398148 h 6858002"/>
              <a:gd name="connsiteX8" fmla="*/ 8239126 w 12191999"/>
              <a:gd name="connsiteY8" fmla="*/ 1 h 6858002"/>
              <a:gd name="connsiteX9" fmla="*/ 12191999 w 12191999"/>
              <a:gd name="connsiteY9" fmla="*/ 1 h 6858002"/>
              <a:gd name="connsiteX10" fmla="*/ 12191999 w 12191999"/>
              <a:gd name="connsiteY10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2">
                <a:moveTo>
                  <a:pt x="12191999" y="0"/>
                </a:moveTo>
                <a:lnTo>
                  <a:pt x="0" y="0"/>
                </a:lnTo>
                <a:lnTo>
                  <a:pt x="0" y="6858002"/>
                </a:lnTo>
                <a:lnTo>
                  <a:pt x="2" y="6858002"/>
                </a:lnTo>
                <a:lnTo>
                  <a:pt x="2" y="4362453"/>
                </a:lnTo>
                <a:lnTo>
                  <a:pt x="2902934" y="6858002"/>
                </a:lnTo>
                <a:lnTo>
                  <a:pt x="12191999" y="6858002"/>
                </a:lnTo>
                <a:lnTo>
                  <a:pt x="12191999" y="3398148"/>
                </a:lnTo>
                <a:lnTo>
                  <a:pt x="8239126" y="1"/>
                </a:lnTo>
                <a:lnTo>
                  <a:pt x="12191999" y="1"/>
                </a:lnTo>
                <a:lnTo>
                  <a:pt x="12191999" y="0"/>
                </a:lnTo>
                <a:close/>
              </a:path>
            </a:pathLst>
          </a:custGeom>
          <a:solidFill>
            <a:srgbClr val="ECE6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279D6931-7A88-324C-23A9-732BF5956292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2541E183-A35E-DDED-8F67-D338E67EF0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627" y="-241718"/>
            <a:ext cx="2088980" cy="1863341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 flipH="1" flipV="1">
            <a:off x="10648949" y="4514848"/>
            <a:ext cx="1543049" cy="2343151"/>
          </a:xfrm>
          <a:custGeom>
            <a:avLst/>
            <a:gdLst>
              <a:gd name="connsiteX0" fmla="*/ 0 w 9473617"/>
              <a:gd name="connsiteY0" fmla="*/ 0 h 6852609"/>
              <a:gd name="connsiteX1" fmla="*/ 8260699 w 9473617"/>
              <a:gd name="connsiteY1" fmla="*/ 0 h 6852609"/>
              <a:gd name="connsiteX2" fmla="*/ 9473617 w 9473617"/>
              <a:gd name="connsiteY2" fmla="*/ 2927465 h 6852609"/>
              <a:gd name="connsiteX3" fmla="*/ 0 w 9473617"/>
              <a:gd name="connsiteY3" fmla="*/ 6852609 h 6852609"/>
              <a:gd name="connsiteX4" fmla="*/ 0 w 9473617"/>
              <a:gd name="connsiteY4" fmla="*/ 0 h 685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3617" h="6852609">
                <a:moveTo>
                  <a:pt x="0" y="0"/>
                </a:moveTo>
                <a:lnTo>
                  <a:pt x="8260699" y="0"/>
                </a:lnTo>
                <a:lnTo>
                  <a:pt x="9473617" y="2927465"/>
                </a:lnTo>
                <a:lnTo>
                  <a:pt x="0" y="6852609"/>
                </a:lnTo>
                <a:lnTo>
                  <a:pt x="0" y="0"/>
                </a:lnTo>
                <a:close/>
              </a:path>
            </a:pathLst>
          </a:custGeom>
          <a:solidFill>
            <a:srgbClr val="1302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0FCFF4D-209F-4D28-673A-D6BD2B7818BC}"/>
              </a:ext>
            </a:extLst>
          </p:cNvPr>
          <p:cNvSpPr txBox="1"/>
          <p:nvPr/>
        </p:nvSpPr>
        <p:spPr>
          <a:xfrm>
            <a:off x="2509508" y="2434195"/>
            <a:ext cx="64306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130249"/>
                </a:solidFill>
                <a:latin typeface="Avenir Next LT Pro" panose="020B0504020202020204" pitchFamily="34" charset="0"/>
              </a:rPr>
              <a:t>El Desafío Crítico: </a:t>
            </a:r>
            <a:r>
              <a:rPr lang="es-ES" sz="32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Riesgos y Costos </a:t>
            </a:r>
            <a:r>
              <a:rPr lang="es-ES" sz="3200" dirty="0">
                <a:solidFill>
                  <a:srgbClr val="130249"/>
                </a:solidFill>
                <a:latin typeface="Avenir Next LT Pro" panose="020B0504020202020204" pitchFamily="34" charset="0"/>
              </a:rPr>
              <a:t>del Cumplimiento Minero</a:t>
            </a:r>
            <a:endParaRPr lang="en-US" sz="3200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1C506188-0546-CF17-EEF6-67B52B32C425}"/>
              </a:ext>
            </a:extLst>
          </p:cNvPr>
          <p:cNvSpPr/>
          <p:nvPr/>
        </p:nvSpPr>
        <p:spPr>
          <a:xfrm>
            <a:off x="1593273" y="3620546"/>
            <a:ext cx="5913985" cy="170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 industria minera se encuentra en un punto crítico. La capacidad de avanzar con nuevos desarrollos está directamente relacionada con la </a:t>
            </a:r>
            <a:r>
              <a:rPr lang="es-ES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eficiencia y calidad </a:t>
            </a:r>
            <a:r>
              <a:rPr lang="es-ES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 los procesos de tramitación ambiental y sectorial</a:t>
            </a:r>
            <a:r>
              <a:rPr lang="es-ES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id-ID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C63CCD9B-B5F0-507C-F265-FCE719935DF0}"/>
              </a:ext>
            </a:extLst>
          </p:cNvPr>
          <p:cNvSpPr/>
          <p:nvPr/>
        </p:nvSpPr>
        <p:spPr>
          <a:xfrm>
            <a:off x="1593273" y="5481912"/>
            <a:ext cx="6825805" cy="87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Existen </a:t>
            </a:r>
            <a:r>
              <a:rPr lang="es-ES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herramientas y plataformas tecnológicas </a:t>
            </a:r>
            <a:r>
              <a:rPr lang="es-ES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disponibles para apoyar la gestión.</a:t>
            </a:r>
          </a:p>
        </p:txBody>
      </p:sp>
      <p:pic>
        <p:nvPicPr>
          <p:cNvPr id="31" name="Imagen 30" descr="Icono&#10;&#10;El contenido generado por IA puede ser incorrecto.">
            <a:extLst>
              <a:ext uri="{FF2B5EF4-FFF2-40B4-BE49-F238E27FC236}">
                <a16:creationId xmlns:a16="http://schemas.microsoft.com/office/drawing/2014/main" id="{FA5A20DC-A494-94DB-E804-75CBA2387E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339" y="5220759"/>
            <a:ext cx="1835501" cy="16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39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B886E-4218-D4A6-B0F4-456F1B6E9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731E1742-C727-1D3D-0C65-C158CE026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D8FA3E92-CFF5-EC97-3B7E-6C3D3C51B4EB}"/>
              </a:ext>
            </a:extLst>
          </p:cNvPr>
          <p:cNvSpPr/>
          <p:nvPr/>
        </p:nvSpPr>
        <p:spPr>
          <a:xfrm>
            <a:off x="0" y="0"/>
            <a:ext cx="5629275" cy="6858000"/>
          </a:xfrm>
          <a:custGeom>
            <a:avLst/>
            <a:gdLst>
              <a:gd name="connsiteX0" fmla="*/ 0 w 7121063"/>
              <a:gd name="connsiteY0" fmla="*/ 0 h 6858000"/>
              <a:gd name="connsiteX1" fmla="*/ 3151480 w 7121063"/>
              <a:gd name="connsiteY1" fmla="*/ 0 h 6858000"/>
              <a:gd name="connsiteX2" fmla="*/ 7121063 w 7121063"/>
              <a:gd name="connsiteY2" fmla="*/ 4237905 h 6858000"/>
              <a:gd name="connsiteX3" fmla="*/ 4323864 w 7121063"/>
              <a:gd name="connsiteY3" fmla="*/ 6858000 h 6858000"/>
              <a:gd name="connsiteX4" fmla="*/ 0 w 7121063"/>
              <a:gd name="connsiteY4" fmla="*/ 6858000 h 6858000"/>
              <a:gd name="connsiteX5" fmla="*/ 0 w 7121063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1063" h="6858000">
                <a:moveTo>
                  <a:pt x="0" y="0"/>
                </a:moveTo>
                <a:lnTo>
                  <a:pt x="3151480" y="0"/>
                </a:lnTo>
                <a:lnTo>
                  <a:pt x="7121063" y="4237905"/>
                </a:lnTo>
                <a:lnTo>
                  <a:pt x="432386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CE6FF"/>
          </a:solidFill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34A28850-97B6-BD0E-1A84-C66193BA1DBE}"/>
              </a:ext>
            </a:extLst>
          </p:cNvPr>
          <p:cNvSpPr/>
          <p:nvPr/>
        </p:nvSpPr>
        <p:spPr>
          <a:xfrm flipV="1">
            <a:off x="1" y="-31447"/>
            <a:ext cx="2471737" cy="2417460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2B8B11C7-0E64-3BED-9090-1DC06BD381F4}"/>
              </a:ext>
            </a:extLst>
          </p:cNvPr>
          <p:cNvSpPr/>
          <p:nvPr/>
        </p:nvSpPr>
        <p:spPr>
          <a:xfrm rot="10800000" flipV="1">
            <a:off x="10326387" y="4933951"/>
            <a:ext cx="1865612" cy="1955492"/>
          </a:xfrm>
          <a:prstGeom prst="rtTriangle">
            <a:avLst/>
          </a:prstGeom>
          <a:solidFill>
            <a:srgbClr val="130249"/>
          </a:solidFill>
          <a:ln>
            <a:noFill/>
          </a:ln>
          <a:effectLst>
            <a:outerShdw blurRad="177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F722E8-0CE0-16EE-A326-497183AA3147}"/>
              </a:ext>
            </a:extLst>
          </p:cNvPr>
          <p:cNvSpPr/>
          <p:nvPr/>
        </p:nvSpPr>
        <p:spPr>
          <a:xfrm>
            <a:off x="318804" y="6327039"/>
            <a:ext cx="1274469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200" b="1" i="0" dirty="0">
                <a:solidFill>
                  <a:srgbClr val="130249"/>
                </a:solidFill>
                <a:effectLst/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www.</a:t>
            </a:r>
            <a:r>
              <a:rPr lang="es-CL" sz="1200" b="1" dirty="0">
                <a:solidFill>
                  <a:srgbClr val="130249"/>
                </a:solidFill>
                <a:latin typeface="Avenir Next LT Pro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ezlog.cl </a:t>
            </a:r>
            <a:endParaRPr lang="id-ID" sz="1200" b="1" dirty="0">
              <a:solidFill>
                <a:srgbClr val="130249"/>
              </a:solidFill>
              <a:latin typeface="Avenir Next LT Pro" panose="020B05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274BC71F-7C9D-4C79-6E02-9C4DA00B8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810" y="5605669"/>
            <a:ext cx="1904868" cy="1699115"/>
          </a:xfrm>
          <a:prstGeom prst="rect">
            <a:avLst/>
          </a:prstGeom>
        </p:spPr>
      </p:pic>
      <p:pic>
        <p:nvPicPr>
          <p:cNvPr id="2" name="Imagen 1" descr="Icono&#10;&#10;El contenido generado por IA puede ser incorrecto.">
            <a:extLst>
              <a:ext uri="{FF2B5EF4-FFF2-40B4-BE49-F238E27FC236}">
                <a16:creationId xmlns:a16="http://schemas.microsoft.com/office/drawing/2014/main" id="{B9EB6500-7E6B-9B43-5BB0-F02BC82B1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669" y="810815"/>
            <a:ext cx="5772861" cy="5149310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4298A97B-7B52-90CD-D6B9-1123B69C1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627" y="-241717"/>
            <a:ext cx="1814856" cy="1618826"/>
          </a:xfrm>
          <a:prstGeom prst="rect">
            <a:avLst/>
          </a:prstGeom>
        </p:spPr>
      </p:pic>
      <p:sp>
        <p:nvSpPr>
          <p:cNvPr id="4" name="Rectangle 32">
            <a:extLst>
              <a:ext uri="{FF2B5EF4-FFF2-40B4-BE49-F238E27FC236}">
                <a16:creationId xmlns:a16="http://schemas.microsoft.com/office/drawing/2014/main" id="{C9D25218-E4EB-6738-A395-85FE29C957D3}"/>
              </a:ext>
            </a:extLst>
          </p:cNvPr>
          <p:cNvSpPr/>
          <p:nvPr/>
        </p:nvSpPr>
        <p:spPr>
          <a:xfrm>
            <a:off x="-1003744" y="3240392"/>
            <a:ext cx="519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>
                <a:solidFill>
                  <a:srgbClr val="130249"/>
                </a:solidFill>
                <a:latin typeface="Avenir Next LT Pro" panose="020B0504020202020204" pitchFamily="34" charset="0"/>
              </a:rPr>
              <a:t>Muchas gracias!</a:t>
            </a:r>
            <a:endParaRPr lang="en-US" sz="3200" b="1" dirty="0">
              <a:solidFill>
                <a:srgbClr val="130249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280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9"/>
  <p:tag name="AS_OS" val="Unix 5.4.0.187"/>
  <p:tag name="AS_RELEASE_DATE" val="2024.05.14"/>
  <p:tag name="AS_TITLE" val="Aspose.Slides for .NET Standard 2.0"/>
  <p:tag name="AS_VERSION" val="2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ac3394-a088-4e23-81e5-d7ad34b67428" xsi:nil="true"/>
    <lcf76f155ced4ddcb4097134ff3c332f xmlns="803d1705-d625-4cd4-9b0e-852703decfe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E49B1CEDBADD4A9A7BEAD0A4498F21" ma:contentTypeVersion="15" ma:contentTypeDescription="Crear nuevo documento." ma:contentTypeScope="" ma:versionID="1711c6e28a6e9e0b45ba56c3990f7ecd">
  <xsd:schema xmlns:xsd="http://www.w3.org/2001/XMLSchema" xmlns:xs="http://www.w3.org/2001/XMLSchema" xmlns:p="http://schemas.microsoft.com/office/2006/metadata/properties" xmlns:ns2="803d1705-d625-4cd4-9b0e-852703decfe1" xmlns:ns3="acac3394-a088-4e23-81e5-d7ad34b67428" targetNamespace="http://schemas.microsoft.com/office/2006/metadata/properties" ma:root="true" ma:fieldsID="6dff0fa5eb56dde320bcee5fe2827cd1" ns2:_="" ns3:_="">
    <xsd:import namespace="803d1705-d625-4cd4-9b0e-852703decfe1"/>
    <xsd:import namespace="acac3394-a088-4e23-81e5-d7ad34b6742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d1705-d625-4cd4-9b0e-852703decfe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42febd43-12b3-4001-9020-2723e2f1ca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c3394-a088-4e23-81e5-d7ad34b6742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07d36ce-ddf0-49af-b6d4-83bfb770278e}" ma:internalName="TaxCatchAll" ma:showField="CatchAllData" ma:web="acac3394-a088-4e23-81e5-d7ad34b674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E6B7EC-C8FD-4FAD-B641-E46428854C04}">
  <ds:schemaRefs>
    <ds:schemaRef ds:uri="803d1705-d625-4cd4-9b0e-852703decfe1"/>
    <ds:schemaRef ds:uri="acac3394-a088-4e23-81e5-d7ad34b6742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81A14B-17EB-4A2E-84B8-E4D69EE8B713}">
  <ds:schemaRefs>
    <ds:schemaRef ds:uri="803d1705-d625-4cd4-9b0e-852703decfe1"/>
    <ds:schemaRef ds:uri="acac3394-a088-4e23-81e5-d7ad34b674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C74B4D-8514-4E56-BC23-9F47AEBA32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562</Words>
  <Application>Microsoft Office PowerPoint</Application>
  <PresentationFormat>Panorámica</PresentationFormat>
  <Paragraphs>58</Paragraphs>
  <Slides>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Aptos</vt:lpstr>
      <vt:lpstr>Arial</vt:lpstr>
      <vt:lpstr>Avenir Next LT Pro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Rony Pinto M.</dc:creator>
  <cp:lastModifiedBy>Javier Freire</cp:lastModifiedBy>
  <cp:revision>16</cp:revision>
  <dcterms:modified xsi:type="dcterms:W3CDTF">2025-08-05T20:32:03Z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0x0101000DE49B1CEDBADD4A9A7BEAD0A4498F21</vt:lpwstr>
  </property>
</Properties>
</file>